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559675" cy="106918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6363"/>
    <a:srgbClr val="FFFF66"/>
    <a:srgbClr val="F1EA8B"/>
    <a:srgbClr val="D71F1F"/>
    <a:srgbClr val="FF5050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7463" autoAdjust="0"/>
  </p:normalViewPr>
  <p:slideViewPr>
    <p:cSldViewPr snapToGrid="0">
      <p:cViewPr>
        <p:scale>
          <a:sx n="125" d="100"/>
          <a:sy n="125" d="100"/>
        </p:scale>
        <p:origin x="2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848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1474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438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7822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8911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207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74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3675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644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26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821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9068C-C70E-42DA-BCC2-5359AC06F63F}" type="datetimeFigureOut">
              <a:rPr lang="de-DE" smtClean="0"/>
              <a:t>24.02.2024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F1082-4AD8-415C-9F37-525F8631B2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759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2.png"/><Relationship Id="rId21" Type="http://schemas.openxmlformats.org/officeDocument/2006/relationships/image" Target="../media/image16.png"/><Relationship Id="rId7" Type="http://schemas.openxmlformats.org/officeDocument/2006/relationships/image" Target="../media/image6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12.png"/><Relationship Id="rId25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oleObject" Target="../embeddings/oleObject2.bin"/><Relationship Id="rId24" Type="http://schemas.openxmlformats.org/officeDocument/2006/relationships/image" Target="../media/image19.png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23" Type="http://schemas.openxmlformats.org/officeDocument/2006/relationships/image" Target="../media/image18.png"/><Relationship Id="rId10" Type="http://schemas.openxmlformats.org/officeDocument/2006/relationships/image" Target="../media/image1.wmf"/><Relationship Id="rId19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9.png"/><Relationship Id="rId2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Gerader Verbinder 142"/>
          <p:cNvCxnSpPr/>
          <p:nvPr/>
        </p:nvCxnSpPr>
        <p:spPr>
          <a:xfrm>
            <a:off x="0" y="3630740"/>
            <a:ext cx="484397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pieren 14"/>
          <p:cNvGrpSpPr/>
          <p:nvPr/>
        </p:nvGrpSpPr>
        <p:grpSpPr>
          <a:xfrm>
            <a:off x="4862088" y="1658691"/>
            <a:ext cx="1626019" cy="1626019"/>
            <a:chOff x="1045706" y="2691485"/>
            <a:chExt cx="2666288" cy="2666288"/>
          </a:xfrm>
        </p:grpSpPr>
        <p:sp>
          <p:nvSpPr>
            <p:cNvPr id="6" name="Gebogener Pfeil 5"/>
            <p:cNvSpPr/>
            <p:nvPr/>
          </p:nvSpPr>
          <p:spPr>
            <a:xfrm rot="16752994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Gebogener Pfeil 11"/>
            <p:cNvSpPr/>
            <p:nvPr/>
          </p:nvSpPr>
          <p:spPr>
            <a:xfrm rot="2371851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3" name="Gebogener Pfeil 12"/>
            <p:cNvSpPr/>
            <p:nvPr/>
          </p:nvSpPr>
          <p:spPr>
            <a:xfrm rot="9553994">
              <a:off x="1045706" y="2691485"/>
              <a:ext cx="2666288" cy="2666288"/>
            </a:xfrm>
            <a:prstGeom prst="circularArrow">
              <a:avLst>
                <a:gd name="adj1" fmla="val 12500"/>
                <a:gd name="adj2" fmla="val 609479"/>
                <a:gd name="adj3" fmla="val 20457681"/>
                <a:gd name="adj4" fmla="val 14004937"/>
                <a:gd name="adj5" fmla="val 125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16" name="Rechteck 15"/>
          <p:cNvSpPr/>
          <p:nvPr/>
        </p:nvSpPr>
        <p:spPr>
          <a:xfrm>
            <a:off x="5232184" y="1327164"/>
            <a:ext cx="885825" cy="1857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Lage / Auftrag</a:t>
            </a:r>
          </a:p>
        </p:txBody>
      </p:sp>
      <p:cxnSp>
        <p:nvCxnSpPr>
          <p:cNvPr id="18" name="Gerader Verbinder 17"/>
          <p:cNvCxnSpPr/>
          <p:nvPr/>
        </p:nvCxnSpPr>
        <p:spPr>
          <a:xfrm>
            <a:off x="4855699" y="134289"/>
            <a:ext cx="0" cy="990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884275" y="1003857"/>
            <a:ext cx="1713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Führungsvorgang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>
            <a:off x="1" y="1261325"/>
            <a:ext cx="48439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05473" y="7788291"/>
            <a:ext cx="1719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Taktische Zeichen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202010" y="4132101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Befehl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4884274" y="3798607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BOS-Funk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4878327" y="7986113"/>
            <a:ext cx="2032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Besonderheiten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LbEL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Gerader Verbinder 27"/>
          <p:cNvCxnSpPr/>
          <p:nvPr/>
        </p:nvCxnSpPr>
        <p:spPr>
          <a:xfrm flipH="1">
            <a:off x="4852100" y="3802043"/>
            <a:ext cx="27075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4862498" y="998018"/>
            <a:ext cx="2697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205686" y="6058245"/>
            <a:ext cx="1635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Personalplanung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203062" y="1278857"/>
            <a:ext cx="317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Führungs- und Aufbauorganisation</a:t>
            </a:r>
          </a:p>
        </p:txBody>
      </p:sp>
      <p:cxnSp>
        <p:nvCxnSpPr>
          <p:cNvPr id="34" name="Gerader Verbinder 33"/>
          <p:cNvCxnSpPr/>
          <p:nvPr/>
        </p:nvCxnSpPr>
        <p:spPr>
          <a:xfrm flipH="1">
            <a:off x="1" y="4142714"/>
            <a:ext cx="485775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>
            <a:off x="1" y="6048639"/>
            <a:ext cx="48521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/>
          <p:cNvCxnSpPr/>
          <p:nvPr/>
        </p:nvCxnSpPr>
        <p:spPr>
          <a:xfrm flipH="1">
            <a:off x="1" y="7788290"/>
            <a:ext cx="48520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 flipV="1">
            <a:off x="5446965" y="1538970"/>
            <a:ext cx="0" cy="22450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/>
          <p:nvPr/>
        </p:nvCxnSpPr>
        <p:spPr>
          <a:xfrm>
            <a:off x="5882734" y="1541016"/>
            <a:ext cx="0" cy="22450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 rot="18096955">
            <a:off x="5010856" y="1975359"/>
            <a:ext cx="1006014" cy="80861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Befehlsgebung</a:t>
            </a:r>
            <a:endParaRPr lang="de-D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/>
          <p:cNvSpPr txBox="1"/>
          <p:nvPr/>
        </p:nvSpPr>
        <p:spPr>
          <a:xfrm rot="3721329">
            <a:off x="5341421" y="1975778"/>
            <a:ext cx="1082624" cy="80861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Lagefeststellung</a:t>
            </a:r>
          </a:p>
        </p:txBody>
      </p:sp>
      <p:sp>
        <p:nvSpPr>
          <p:cNvPr id="43" name="Textfeld 42"/>
          <p:cNvSpPr txBox="1"/>
          <p:nvPr/>
        </p:nvSpPr>
        <p:spPr>
          <a:xfrm rot="3980124">
            <a:off x="5295110" y="1999829"/>
            <a:ext cx="975780" cy="841234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221256"/>
              </a:avLst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Erkundung / Kontrolle</a:t>
            </a:r>
          </a:p>
        </p:txBody>
      </p:sp>
      <p:sp>
        <p:nvSpPr>
          <p:cNvPr id="44" name="Textfeld 43"/>
          <p:cNvSpPr txBox="1"/>
          <p:nvPr/>
        </p:nvSpPr>
        <p:spPr>
          <a:xfrm rot="21448215">
            <a:off x="5145835" y="2332214"/>
            <a:ext cx="1022700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Planung</a:t>
            </a:r>
          </a:p>
        </p:txBody>
      </p:sp>
      <p:sp>
        <p:nvSpPr>
          <p:cNvPr id="45" name="Gebogener Pfeil 44"/>
          <p:cNvSpPr/>
          <p:nvPr/>
        </p:nvSpPr>
        <p:spPr>
          <a:xfrm rot="6405715">
            <a:off x="5081273" y="1870939"/>
            <a:ext cx="1188252" cy="1207166"/>
          </a:xfrm>
          <a:prstGeom prst="circularArrow">
            <a:avLst>
              <a:gd name="adj1" fmla="val 8006"/>
              <a:gd name="adj2" fmla="val 320206"/>
              <a:gd name="adj3" fmla="val 20364820"/>
              <a:gd name="adj4" fmla="val 17146727"/>
              <a:gd name="adj5" fmla="val 3831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6" name="Gebogener Pfeil 45"/>
          <p:cNvSpPr/>
          <p:nvPr/>
        </p:nvSpPr>
        <p:spPr>
          <a:xfrm rot="9795614">
            <a:off x="5081276" y="1870939"/>
            <a:ext cx="1188252" cy="1207166"/>
          </a:xfrm>
          <a:prstGeom prst="circularArrow">
            <a:avLst>
              <a:gd name="adj1" fmla="val 8006"/>
              <a:gd name="adj2" fmla="val 275427"/>
              <a:gd name="adj3" fmla="val 20364820"/>
              <a:gd name="adj4" fmla="val 17364455"/>
              <a:gd name="adj5" fmla="val 3831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7" name="Textfeld 46"/>
          <p:cNvSpPr txBox="1"/>
          <p:nvPr/>
        </p:nvSpPr>
        <p:spPr>
          <a:xfrm rot="19667416">
            <a:off x="5291225" y="2215374"/>
            <a:ext cx="911177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Beurteilung</a:t>
            </a:r>
          </a:p>
        </p:txBody>
      </p:sp>
      <p:sp>
        <p:nvSpPr>
          <p:cNvPr id="48" name="Textfeld 47"/>
          <p:cNvSpPr txBox="1"/>
          <p:nvPr/>
        </p:nvSpPr>
        <p:spPr>
          <a:xfrm rot="1627373">
            <a:off x="5146063" y="2217784"/>
            <a:ext cx="911177" cy="808610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de-DE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Entschluss</a:t>
            </a:r>
          </a:p>
        </p:txBody>
      </p:sp>
      <p:pic>
        <p:nvPicPr>
          <p:cNvPr id="49" name="Grafik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414" y="1905525"/>
            <a:ext cx="382017" cy="408312"/>
          </a:xfrm>
          <a:prstGeom prst="rect">
            <a:avLst/>
          </a:prstGeom>
        </p:spPr>
      </p:pic>
      <p:pic>
        <p:nvPicPr>
          <p:cNvPr id="51" name="Grafik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120" y="2066140"/>
            <a:ext cx="382747" cy="407582"/>
          </a:xfrm>
          <a:prstGeom prst="rect">
            <a:avLst/>
          </a:prstGeom>
        </p:spPr>
      </p:pic>
      <p:pic>
        <p:nvPicPr>
          <p:cNvPr id="52" name="Grafik 51"/>
          <p:cNvPicPr>
            <a:picLocks noChangeAspect="1"/>
          </p:cNvPicPr>
          <p:nvPr/>
        </p:nvPicPr>
        <p:blipFill rotWithShape="1">
          <a:blip r:embed="rId5"/>
          <a:srcRect t="1066"/>
          <a:stretch/>
        </p:blipFill>
        <p:spPr>
          <a:xfrm>
            <a:off x="2484680" y="2068321"/>
            <a:ext cx="383477" cy="405401"/>
          </a:xfrm>
          <a:prstGeom prst="rect">
            <a:avLst/>
          </a:prstGeom>
        </p:spPr>
      </p:pic>
      <p:pic>
        <p:nvPicPr>
          <p:cNvPr id="53" name="Grafik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13" y="3665893"/>
            <a:ext cx="387129" cy="411964"/>
          </a:xfrm>
          <a:prstGeom prst="rect">
            <a:avLst/>
          </a:prstGeom>
        </p:spPr>
      </p:pic>
      <p:pic>
        <p:nvPicPr>
          <p:cNvPr id="55" name="Grafik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178" y="2230436"/>
            <a:ext cx="385669" cy="411964"/>
          </a:xfrm>
          <a:prstGeom prst="rect">
            <a:avLst/>
          </a:prstGeom>
        </p:spPr>
      </p:pic>
      <p:pic>
        <p:nvPicPr>
          <p:cNvPr id="56" name="Grafik 55"/>
          <p:cNvPicPr>
            <a:picLocks noChangeAspect="1"/>
          </p:cNvPicPr>
          <p:nvPr/>
        </p:nvPicPr>
        <p:blipFill rotWithShape="1">
          <a:blip r:embed="rId8"/>
          <a:srcRect b="496"/>
          <a:stretch/>
        </p:blipFill>
        <p:spPr>
          <a:xfrm>
            <a:off x="1665830" y="2336860"/>
            <a:ext cx="387130" cy="407016"/>
          </a:xfrm>
          <a:prstGeom prst="rect">
            <a:avLst/>
          </a:prstGeom>
        </p:spPr>
      </p:pic>
      <p:cxnSp>
        <p:nvCxnSpPr>
          <p:cNvPr id="59" name="Gerader Verbinder 58"/>
          <p:cNvCxnSpPr/>
          <p:nvPr/>
        </p:nvCxnSpPr>
        <p:spPr>
          <a:xfrm>
            <a:off x="1460693" y="1586634"/>
            <a:ext cx="0" cy="204240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uppieren 63"/>
          <p:cNvGrpSpPr/>
          <p:nvPr/>
        </p:nvGrpSpPr>
        <p:grpSpPr>
          <a:xfrm>
            <a:off x="1665831" y="2908762"/>
            <a:ext cx="387131" cy="414661"/>
            <a:chOff x="1248252" y="5140831"/>
            <a:chExt cx="387131" cy="414661"/>
          </a:xfrm>
        </p:grpSpPr>
        <p:graphicFrame>
          <p:nvGraphicFramePr>
            <p:cNvPr id="62" name="Objekt 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4352153"/>
                </p:ext>
              </p:extLst>
            </p:nvPr>
          </p:nvGraphicFramePr>
          <p:xfrm>
            <a:off x="1248252" y="5140831"/>
            <a:ext cx="387131" cy="414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r:id="rId9" imgW="2856960" imgH="3060000" progId="">
                    <p:embed/>
                  </p:oleObj>
                </mc:Choice>
                <mc:Fallback>
                  <p:oleObj r:id="rId9" imgW="2856960" imgH="3060000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48252" y="5140831"/>
                          <a:ext cx="387131" cy="4146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" name="Textfeld 62"/>
            <p:cNvSpPr txBox="1"/>
            <p:nvPr/>
          </p:nvSpPr>
          <p:spPr>
            <a:xfrm>
              <a:off x="1320906" y="5190641"/>
              <a:ext cx="250068" cy="83100"/>
            </a:xfrm>
            <a:prstGeom prst="rect">
              <a:avLst/>
            </a:prstGeom>
            <a:solidFill>
              <a:srgbClr val="C4C4C4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Gruppenführer </a:t>
              </a:r>
            </a:p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grpSp>
        <p:nvGrpSpPr>
          <p:cNvPr id="65" name="Gruppieren 64"/>
          <p:cNvGrpSpPr/>
          <p:nvPr/>
        </p:nvGrpSpPr>
        <p:grpSpPr>
          <a:xfrm>
            <a:off x="369732" y="2802892"/>
            <a:ext cx="387131" cy="414661"/>
            <a:chOff x="1248252" y="5140831"/>
            <a:chExt cx="387131" cy="414661"/>
          </a:xfrm>
        </p:grpSpPr>
        <p:graphicFrame>
          <p:nvGraphicFramePr>
            <p:cNvPr id="66" name="Objekt 6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4657678"/>
                </p:ext>
              </p:extLst>
            </p:nvPr>
          </p:nvGraphicFramePr>
          <p:xfrm>
            <a:off x="1248252" y="5140831"/>
            <a:ext cx="387131" cy="414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" r:id="rId11" imgW="2856960" imgH="3060000" progId="">
                    <p:embed/>
                  </p:oleObj>
                </mc:Choice>
                <mc:Fallback>
                  <p:oleObj r:id="rId11" imgW="2856960" imgH="3060000" progId="">
                    <p:embed/>
                    <p:pic>
                      <p:nvPicPr>
                        <p:cNvPr id="62" name="Objekt 6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48252" y="5140831"/>
                          <a:ext cx="387131" cy="4146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Textfeld 66"/>
            <p:cNvSpPr txBox="1"/>
            <p:nvPr/>
          </p:nvSpPr>
          <p:spPr>
            <a:xfrm>
              <a:off x="1320906" y="5190641"/>
              <a:ext cx="250068" cy="83100"/>
            </a:xfrm>
            <a:prstGeom prst="rect">
              <a:avLst/>
            </a:prstGeom>
            <a:solidFill>
              <a:srgbClr val="C4C4C4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Gruppenführer </a:t>
              </a:r>
            </a:p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cxnSp>
        <p:nvCxnSpPr>
          <p:cNvPr id="74" name="Gerader Verbinder 73"/>
          <p:cNvCxnSpPr/>
          <p:nvPr/>
        </p:nvCxnSpPr>
        <p:spPr>
          <a:xfrm>
            <a:off x="3030866" y="1586634"/>
            <a:ext cx="0" cy="204240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/>
          <p:cNvCxnSpPr/>
          <p:nvPr/>
        </p:nvCxnSpPr>
        <p:spPr>
          <a:xfrm flipV="1">
            <a:off x="566469" y="2664733"/>
            <a:ext cx="0" cy="1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 Verbindung mit Pfeil 78"/>
          <p:cNvCxnSpPr/>
          <p:nvPr/>
        </p:nvCxnSpPr>
        <p:spPr>
          <a:xfrm flipV="1">
            <a:off x="1861194" y="2770576"/>
            <a:ext cx="0" cy="1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rot="3540000" flipV="1">
            <a:off x="2004881" y="2250914"/>
            <a:ext cx="0" cy="1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Grafik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518" y="2406722"/>
            <a:ext cx="382747" cy="407582"/>
          </a:xfrm>
          <a:prstGeom prst="rect">
            <a:avLst/>
          </a:prstGeom>
        </p:spPr>
      </p:pic>
      <p:pic>
        <p:nvPicPr>
          <p:cNvPr id="82" name="Grafik 81"/>
          <p:cNvPicPr>
            <a:picLocks noChangeAspect="1"/>
          </p:cNvPicPr>
          <p:nvPr/>
        </p:nvPicPr>
        <p:blipFill rotWithShape="1">
          <a:blip r:embed="rId5"/>
          <a:srcRect t="1066"/>
          <a:stretch/>
        </p:blipFill>
        <p:spPr>
          <a:xfrm>
            <a:off x="3994078" y="2408903"/>
            <a:ext cx="383477" cy="405401"/>
          </a:xfrm>
          <a:prstGeom prst="rect">
            <a:avLst/>
          </a:prstGeom>
        </p:spPr>
      </p:pic>
      <p:pic>
        <p:nvPicPr>
          <p:cNvPr id="83" name="Grafik 82"/>
          <p:cNvPicPr>
            <a:picLocks noChangeAspect="1"/>
          </p:cNvPicPr>
          <p:nvPr/>
        </p:nvPicPr>
        <p:blipFill rotWithShape="1">
          <a:blip r:embed="rId8"/>
          <a:srcRect b="496"/>
          <a:stretch/>
        </p:blipFill>
        <p:spPr>
          <a:xfrm>
            <a:off x="3175228" y="2677442"/>
            <a:ext cx="387130" cy="407016"/>
          </a:xfrm>
          <a:prstGeom prst="rect">
            <a:avLst/>
          </a:prstGeom>
        </p:spPr>
      </p:pic>
      <p:grpSp>
        <p:nvGrpSpPr>
          <p:cNvPr id="84" name="Gruppieren 83"/>
          <p:cNvGrpSpPr/>
          <p:nvPr/>
        </p:nvGrpSpPr>
        <p:grpSpPr>
          <a:xfrm>
            <a:off x="3175229" y="3190415"/>
            <a:ext cx="387131" cy="414661"/>
            <a:chOff x="1248252" y="5140831"/>
            <a:chExt cx="387131" cy="414661"/>
          </a:xfrm>
        </p:grpSpPr>
        <p:graphicFrame>
          <p:nvGraphicFramePr>
            <p:cNvPr id="85" name="Objekt 8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0724143"/>
                </p:ext>
              </p:extLst>
            </p:nvPr>
          </p:nvGraphicFramePr>
          <p:xfrm>
            <a:off x="1248252" y="5140831"/>
            <a:ext cx="387131" cy="414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" r:id="rId12" imgW="2856960" imgH="3060000" progId="">
                    <p:embed/>
                  </p:oleObj>
                </mc:Choice>
                <mc:Fallback>
                  <p:oleObj r:id="rId12" imgW="2856960" imgH="3060000" progId="">
                    <p:embed/>
                    <p:pic>
                      <p:nvPicPr>
                        <p:cNvPr id="62" name="Objekt 6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48252" y="5140831"/>
                          <a:ext cx="387131" cy="4146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6" name="Textfeld 85"/>
            <p:cNvSpPr txBox="1"/>
            <p:nvPr/>
          </p:nvSpPr>
          <p:spPr>
            <a:xfrm>
              <a:off x="1320906" y="5190641"/>
              <a:ext cx="250068" cy="83100"/>
            </a:xfrm>
            <a:prstGeom prst="rect">
              <a:avLst/>
            </a:prstGeom>
            <a:solidFill>
              <a:srgbClr val="C4C4C4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Gruppenführer </a:t>
              </a:r>
            </a:p>
            <a:p>
              <a:pPr algn="ctr"/>
              <a:r>
                <a:rPr lang="de-DE" sz="27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cxnSp>
        <p:nvCxnSpPr>
          <p:cNvPr id="87" name="Gerade Verbindung mit Pfeil 86"/>
          <p:cNvCxnSpPr/>
          <p:nvPr/>
        </p:nvCxnSpPr>
        <p:spPr>
          <a:xfrm flipV="1">
            <a:off x="3372973" y="3095503"/>
            <a:ext cx="0" cy="9189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 Verbindung mit Pfeil 87"/>
          <p:cNvCxnSpPr/>
          <p:nvPr/>
        </p:nvCxnSpPr>
        <p:spPr>
          <a:xfrm rot="3540000" flipV="1">
            <a:off x="3514279" y="2591496"/>
            <a:ext cx="0" cy="1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 rot="19980000" flipV="1">
            <a:off x="4062038" y="2318310"/>
            <a:ext cx="0" cy="9216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Gerade Verbindung mit Pfeil 90"/>
          <p:cNvCxnSpPr/>
          <p:nvPr/>
        </p:nvCxnSpPr>
        <p:spPr>
          <a:xfrm rot="1620000" flipV="1">
            <a:off x="3897208" y="2319300"/>
            <a:ext cx="0" cy="9216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feld 91"/>
          <p:cNvSpPr txBox="1"/>
          <p:nvPr/>
        </p:nvSpPr>
        <p:spPr>
          <a:xfrm>
            <a:off x="713151" y="2755888"/>
            <a:ext cx="872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Gruppen-führer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PSNV</a:t>
            </a:r>
          </a:p>
        </p:txBody>
      </p:sp>
      <p:sp>
        <p:nvSpPr>
          <p:cNvPr id="93" name="Textfeld 92"/>
          <p:cNvSpPr txBox="1"/>
          <p:nvPr/>
        </p:nvSpPr>
        <p:spPr>
          <a:xfrm>
            <a:off x="727431" y="2198763"/>
            <a:ext cx="872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Einsatzleiter</a:t>
            </a:r>
          </a:p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Rettungs-dienst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478693" y="2054239"/>
            <a:ext cx="87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Leiter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PSNV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2044787" y="2494343"/>
            <a:ext cx="1041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Sanitätseinsatz-leitung (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SanEL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 besteht aus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Organisatorischem Leiter Rettungs-dienst (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OrgL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 und Leitendem Notarzt (LNA)</a:t>
            </a:r>
          </a:p>
        </p:txBody>
      </p:sp>
      <p:sp>
        <p:nvSpPr>
          <p:cNvPr id="96" name="Textfeld 95"/>
          <p:cNvSpPr txBox="1"/>
          <p:nvPr/>
        </p:nvSpPr>
        <p:spPr>
          <a:xfrm>
            <a:off x="3105726" y="1879891"/>
            <a:ext cx="10631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Örtlicher Einsatzleiter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700" dirty="0" err="1">
                <a:latin typeface="Arial" panose="020B0604020202020204" pitchFamily="34" charset="0"/>
                <a:cs typeface="Arial" panose="020B0604020202020204" pitchFamily="34" charset="0"/>
              </a:rPr>
              <a:t>Gesamtein-satzleitung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7" name="Textfeld 96"/>
          <p:cNvSpPr txBox="1"/>
          <p:nvPr/>
        </p:nvSpPr>
        <p:spPr>
          <a:xfrm>
            <a:off x="1427353" y="1580766"/>
            <a:ext cx="16017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&gt; 10 Verletzte oder &gt; 3 NÄ</a:t>
            </a:r>
          </a:p>
        </p:txBody>
      </p:sp>
      <p:sp>
        <p:nvSpPr>
          <p:cNvPr id="101" name="Textfeld 100"/>
          <p:cNvSpPr txBox="1"/>
          <p:nvPr/>
        </p:nvSpPr>
        <p:spPr>
          <a:xfrm>
            <a:off x="2984255" y="1574271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MANV nach Art. 15 </a:t>
            </a:r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BayKSG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Katastrophenfall</a:t>
            </a:r>
          </a:p>
        </p:txBody>
      </p:sp>
      <p:sp>
        <p:nvSpPr>
          <p:cNvPr id="102" name="Textfeld 101"/>
          <p:cNvSpPr txBox="1"/>
          <p:nvPr/>
        </p:nvSpPr>
        <p:spPr>
          <a:xfrm>
            <a:off x="200844" y="1580766"/>
            <a:ext cx="11208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ca. 3-10 Verletzte</a:t>
            </a:r>
          </a:p>
        </p:txBody>
      </p:sp>
      <p:sp>
        <p:nvSpPr>
          <p:cNvPr id="103" name="Textfeld 102"/>
          <p:cNvSpPr txBox="1"/>
          <p:nvPr/>
        </p:nvSpPr>
        <p:spPr>
          <a:xfrm>
            <a:off x="2034788" y="6239177"/>
            <a:ext cx="2889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Taktische Einheit BY: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Gruppe PSNV   0 / 1 / 4 / </a:t>
            </a:r>
            <a:r>
              <a:rPr lang="de-DE" sz="800" b="1" u="sng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104" name="Tabelle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2406"/>
              </p:ext>
            </p:extLst>
          </p:nvPr>
        </p:nvGraphicFramePr>
        <p:xfrm>
          <a:off x="333629" y="6543694"/>
          <a:ext cx="4168617" cy="1184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233">
                  <a:extLst>
                    <a:ext uri="{9D8B030D-6E8A-4147-A177-3AD203B41FA5}">
                      <a16:colId xmlns:a16="http://schemas.microsoft.com/office/drawing/2014/main" val="3639437262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3300538056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563133531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1104290811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1666560320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3698379923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821359682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453679873"/>
                    </a:ext>
                  </a:extLst>
                </a:gridCol>
                <a:gridCol w="435798">
                  <a:extLst>
                    <a:ext uri="{9D8B030D-6E8A-4147-A177-3AD203B41FA5}">
                      <a16:colId xmlns:a16="http://schemas.microsoft.com/office/drawing/2014/main" val="2516494310"/>
                    </a:ext>
                  </a:extLst>
                </a:gridCol>
              </a:tblGrid>
              <a:tr h="288551">
                <a:tc>
                  <a:txBody>
                    <a:bodyPr/>
                    <a:lstStyle/>
                    <a:p>
                      <a:pPr algn="l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Betroffene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4-10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26-35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36-50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51-80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81-100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527013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Kategorie 1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Geringe Intensität,  </a:t>
                      </a:r>
                    </a:p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de-DE" sz="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wenig Dynamik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-/-/1/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-/-/3/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1/3/12/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784843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Kategorie 2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Starke Intensität,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wenig Dynamik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-/-/3/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1/4/16/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1/5/20/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801748"/>
                  </a:ext>
                </a:extLst>
              </a:tr>
              <a:tr h="2985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Kategorie 3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Starke Intensität,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hohe Dynamik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-/-/2/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-/1/4/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1/2/8/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1/3/12/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1/5/20/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1/7/28/</a:t>
                      </a:r>
                      <a:r>
                        <a:rPr lang="de-DE" sz="7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71868"/>
                  </a:ext>
                </a:extLst>
              </a:tr>
            </a:tbl>
          </a:graphicData>
        </a:graphic>
      </p:graphicFrame>
      <p:sp>
        <p:nvSpPr>
          <p:cNvPr id="105" name="Textfeld 104"/>
          <p:cNvSpPr txBox="1"/>
          <p:nvPr/>
        </p:nvSpPr>
        <p:spPr>
          <a:xfrm>
            <a:off x="3195949" y="6050841"/>
            <a:ext cx="1540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>
                <a:latin typeface="Arial" panose="020B0604020202020204" pitchFamily="34" charset="0"/>
                <a:cs typeface="Arial" panose="020B0604020202020204" pitchFamily="34" charset="0"/>
              </a:rPr>
              <a:t>Leiter   Gruppenführer   Einsatzkräfte   </a:t>
            </a:r>
            <a:r>
              <a:rPr lang="de-DE" sz="500" u="sng" dirty="0">
                <a:latin typeface="Arial" panose="020B0604020202020204" pitchFamily="34" charset="0"/>
                <a:cs typeface="Arial" panose="020B0604020202020204" pitchFamily="34" charset="0"/>
              </a:rPr>
              <a:t>Gesamt</a:t>
            </a:r>
          </a:p>
        </p:txBody>
      </p:sp>
      <p:cxnSp>
        <p:nvCxnSpPr>
          <p:cNvPr id="106" name="Gerade Verbindung mit Pfeil 105"/>
          <p:cNvCxnSpPr/>
          <p:nvPr/>
        </p:nvCxnSpPr>
        <p:spPr>
          <a:xfrm>
            <a:off x="3377714" y="6168962"/>
            <a:ext cx="505333" cy="118818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 Verbindung mit Pfeil 108"/>
          <p:cNvCxnSpPr/>
          <p:nvPr/>
        </p:nvCxnSpPr>
        <p:spPr>
          <a:xfrm>
            <a:off x="3677781" y="6170931"/>
            <a:ext cx="367583" cy="109706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 Verbindung mit Pfeil 110"/>
          <p:cNvCxnSpPr/>
          <p:nvPr/>
        </p:nvCxnSpPr>
        <p:spPr>
          <a:xfrm>
            <a:off x="4118605" y="6170650"/>
            <a:ext cx="86089" cy="117131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 Verbindung mit Pfeil 112"/>
          <p:cNvCxnSpPr/>
          <p:nvPr/>
        </p:nvCxnSpPr>
        <p:spPr>
          <a:xfrm flipH="1">
            <a:off x="4351438" y="6171831"/>
            <a:ext cx="135852" cy="108756"/>
          </a:xfrm>
          <a:prstGeom prst="straightConnector1">
            <a:avLst/>
          </a:prstGeom>
          <a:ln w="635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Grafik 1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7093" y="9238941"/>
            <a:ext cx="312723" cy="267378"/>
          </a:xfrm>
          <a:prstGeom prst="rect">
            <a:avLst/>
          </a:prstGeom>
        </p:spPr>
      </p:pic>
      <p:pic>
        <p:nvPicPr>
          <p:cNvPr id="118" name="Grafik 1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0196" y="9615542"/>
            <a:ext cx="286142" cy="268942"/>
          </a:xfrm>
          <a:prstGeom prst="rect">
            <a:avLst/>
          </a:prstGeom>
        </p:spPr>
      </p:pic>
      <p:pic>
        <p:nvPicPr>
          <p:cNvPr id="119" name="Grafik 1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90151" y="8086767"/>
            <a:ext cx="283015" cy="278324"/>
          </a:xfrm>
          <a:prstGeom prst="rect">
            <a:avLst/>
          </a:prstGeom>
        </p:spPr>
      </p:pic>
      <p:pic>
        <p:nvPicPr>
          <p:cNvPr id="124" name="Grafik 1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53313" y="9270341"/>
            <a:ext cx="365887" cy="242361"/>
          </a:xfrm>
          <a:prstGeom prst="rect">
            <a:avLst/>
          </a:prstGeom>
        </p:spPr>
      </p:pic>
      <p:pic>
        <p:nvPicPr>
          <p:cNvPr id="125" name="Grafik 1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2519" y="8886615"/>
            <a:ext cx="381522" cy="226724"/>
          </a:xfrm>
          <a:prstGeom prst="rect">
            <a:avLst/>
          </a:prstGeom>
        </p:spPr>
      </p:pic>
      <p:pic>
        <p:nvPicPr>
          <p:cNvPr id="126" name="Grafik 12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3628" y="8506775"/>
            <a:ext cx="320664" cy="245842"/>
          </a:xfrm>
          <a:prstGeom prst="rect">
            <a:avLst/>
          </a:prstGeom>
        </p:spPr>
      </p:pic>
      <p:pic>
        <p:nvPicPr>
          <p:cNvPr id="127" name="Grafik 12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9118" y="8087957"/>
            <a:ext cx="244061" cy="238716"/>
          </a:xfrm>
          <a:prstGeom prst="rect">
            <a:avLst/>
          </a:prstGeom>
        </p:spPr>
      </p:pic>
      <p:sp>
        <p:nvSpPr>
          <p:cNvPr id="130" name="Textfeld 129"/>
          <p:cNvSpPr txBox="1"/>
          <p:nvPr/>
        </p:nvSpPr>
        <p:spPr>
          <a:xfrm>
            <a:off x="631397" y="8026538"/>
            <a:ext cx="16305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Bereitstellungsraum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Anfahrtspunkt für alle Einsatzkräfte: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Sammeln und Gliederung</a:t>
            </a:r>
          </a:p>
        </p:txBody>
      </p:sp>
      <p:sp>
        <p:nvSpPr>
          <p:cNvPr id="131" name="Textfeld 130"/>
          <p:cNvSpPr txBox="1"/>
          <p:nvPr/>
        </p:nvSpPr>
        <p:spPr>
          <a:xfrm>
            <a:off x="624280" y="9560406"/>
            <a:ext cx="1859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Behandlungsplatz (BHP)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Notfallmedizinische Versorgung von Verletzten vor Abtransport Krankenhaus</a:t>
            </a:r>
          </a:p>
        </p:txBody>
      </p:sp>
      <p:sp>
        <p:nvSpPr>
          <p:cNvPr id="132" name="Textfeld 131"/>
          <p:cNvSpPr txBox="1"/>
          <p:nvPr/>
        </p:nvSpPr>
        <p:spPr>
          <a:xfrm>
            <a:off x="2766556" y="8023296"/>
            <a:ext cx="1930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Anlaufstelle für Betroffene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Auffangen und Einsammeln von </a:t>
            </a:r>
            <a:r>
              <a:rPr lang="de-DE" sz="700" dirty="0" err="1">
                <a:latin typeface="Arial" panose="020B0604020202020204" pitchFamily="34" charset="0"/>
                <a:cs typeface="Arial" panose="020B0604020202020204" pitchFamily="34" charset="0"/>
              </a:rPr>
              <a:t>Unver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-letzten, Weitertransport zu Betreuungsstelle</a:t>
            </a:r>
          </a:p>
        </p:txBody>
      </p:sp>
      <p:sp>
        <p:nvSpPr>
          <p:cNvPr id="133" name="Textfeld 132"/>
          <p:cNvSpPr txBox="1"/>
          <p:nvPr/>
        </p:nvSpPr>
        <p:spPr>
          <a:xfrm>
            <a:off x="631502" y="9189222"/>
            <a:ext cx="19480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Patientenablage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Sammelpunkt für Verletzte an Grenze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des Gefahrenbereichs, Sichtung</a:t>
            </a:r>
          </a:p>
        </p:txBody>
      </p:sp>
      <p:sp>
        <p:nvSpPr>
          <p:cNvPr id="134" name="Textfeld 133"/>
          <p:cNvSpPr txBox="1"/>
          <p:nvPr/>
        </p:nvSpPr>
        <p:spPr>
          <a:xfrm>
            <a:off x="2776558" y="8420738"/>
            <a:ext cx="1930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Betreuungsstelle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Verpflegung und soziale Betreuung von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(bis zu 200) Betroffenen</a:t>
            </a:r>
          </a:p>
        </p:txBody>
      </p:sp>
      <p:pic>
        <p:nvPicPr>
          <p:cNvPr id="135" name="Grafik 13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40540" y="8862161"/>
            <a:ext cx="370577" cy="308033"/>
          </a:xfrm>
          <a:prstGeom prst="rect">
            <a:avLst/>
          </a:prstGeom>
        </p:spPr>
      </p:pic>
      <p:grpSp>
        <p:nvGrpSpPr>
          <p:cNvPr id="138" name="Gruppieren 137"/>
          <p:cNvGrpSpPr/>
          <p:nvPr/>
        </p:nvGrpSpPr>
        <p:grpSpPr>
          <a:xfrm>
            <a:off x="2410262" y="8452692"/>
            <a:ext cx="403195" cy="308889"/>
            <a:chOff x="2207200" y="8104823"/>
            <a:chExt cx="403195" cy="308889"/>
          </a:xfrm>
        </p:grpSpPr>
        <p:pic>
          <p:nvPicPr>
            <p:cNvPr id="122" name="Grafik 121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237479" y="8105679"/>
              <a:ext cx="370577" cy="308033"/>
            </a:xfrm>
            <a:prstGeom prst="rect">
              <a:avLst/>
            </a:prstGeom>
          </p:spPr>
        </p:pic>
        <p:sp>
          <p:nvSpPr>
            <p:cNvPr id="136" name="Rechteck 135"/>
            <p:cNvSpPr/>
            <p:nvPr/>
          </p:nvSpPr>
          <p:spPr>
            <a:xfrm rot="20127986">
              <a:off x="2207200" y="8117755"/>
              <a:ext cx="26209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7" name="Rechteck 136"/>
            <p:cNvSpPr/>
            <p:nvPr/>
          </p:nvSpPr>
          <p:spPr>
            <a:xfrm rot="1472014" flipH="1">
              <a:off x="2348302" y="8104823"/>
              <a:ext cx="26209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9" name="Textfeld 138"/>
          <p:cNvSpPr txBox="1"/>
          <p:nvPr/>
        </p:nvSpPr>
        <p:spPr>
          <a:xfrm>
            <a:off x="2776558" y="8804172"/>
            <a:ext cx="1930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Betreuungsplatz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Verpflegung, soziale Betreuung und Unterbringung von (bis zu 500) Betroffenen</a:t>
            </a:r>
          </a:p>
        </p:txBody>
      </p:sp>
      <p:sp>
        <p:nvSpPr>
          <p:cNvPr id="140" name="Textfeld 139"/>
          <p:cNvSpPr txBox="1"/>
          <p:nvPr/>
        </p:nvSpPr>
        <p:spPr>
          <a:xfrm>
            <a:off x="2773887" y="9188475"/>
            <a:ext cx="1859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Krankenhaus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Medizinische Weiterversorgung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von Verletzten</a:t>
            </a:r>
          </a:p>
        </p:txBody>
      </p:sp>
      <p:sp>
        <p:nvSpPr>
          <p:cNvPr id="141" name="Textfeld 140"/>
          <p:cNvSpPr txBox="1"/>
          <p:nvPr/>
        </p:nvSpPr>
        <p:spPr>
          <a:xfrm>
            <a:off x="635848" y="8422107"/>
            <a:ext cx="1841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Einsatzleitung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Standort von </a:t>
            </a:r>
            <a:r>
              <a:rPr lang="de-DE" sz="700" dirty="0" err="1">
                <a:latin typeface="Arial" panose="020B0604020202020204" pitchFamily="34" charset="0"/>
                <a:cs typeface="Arial" panose="020B0604020202020204" pitchFamily="34" charset="0"/>
              </a:rPr>
              <a:t>SanEL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, ÖEL, Leiter PSNV, etc.</a:t>
            </a:r>
          </a:p>
        </p:txBody>
      </p:sp>
      <p:sp>
        <p:nvSpPr>
          <p:cNvPr id="142" name="Textfeld 141"/>
          <p:cNvSpPr txBox="1"/>
          <p:nvPr/>
        </p:nvSpPr>
        <p:spPr>
          <a:xfrm>
            <a:off x="635848" y="8831436"/>
            <a:ext cx="18413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Einheit PSNV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Standardpersonalstärke 0/1/4/</a:t>
            </a:r>
            <a:r>
              <a:rPr lang="de-DE" sz="7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6" name="Textfeld 145"/>
          <p:cNvSpPr txBox="1"/>
          <p:nvPr/>
        </p:nvSpPr>
        <p:spPr>
          <a:xfrm>
            <a:off x="625719" y="3637835"/>
            <a:ext cx="1218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Einsatzabschnittsleiter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(z.B. EA Bereitstellungs-raum)</a:t>
            </a:r>
          </a:p>
        </p:txBody>
      </p:sp>
      <p:pic>
        <p:nvPicPr>
          <p:cNvPr id="147" name="Grafik 146"/>
          <p:cNvPicPr>
            <a:picLocks noChangeAspect="1"/>
          </p:cNvPicPr>
          <p:nvPr/>
        </p:nvPicPr>
        <p:blipFill rotWithShape="1">
          <a:blip r:embed="rId21"/>
          <a:srcRect t="238"/>
          <a:stretch/>
        </p:blipFill>
        <p:spPr>
          <a:xfrm>
            <a:off x="1937398" y="3675439"/>
            <a:ext cx="386429" cy="407367"/>
          </a:xfrm>
          <a:prstGeom prst="rect">
            <a:avLst/>
          </a:prstGeom>
        </p:spPr>
      </p:pic>
      <p:sp>
        <p:nvSpPr>
          <p:cNvPr id="148" name="Textfeld 147"/>
          <p:cNvSpPr txBox="1"/>
          <p:nvPr/>
        </p:nvSpPr>
        <p:spPr>
          <a:xfrm>
            <a:off x="2268585" y="3630132"/>
            <a:ext cx="892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Zugführer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(Insb. </a:t>
            </a:r>
            <a:b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Feuerwehr)</a:t>
            </a:r>
          </a:p>
        </p:txBody>
      </p:sp>
      <p:sp>
        <p:nvSpPr>
          <p:cNvPr id="149" name="Rechteck 148"/>
          <p:cNvSpPr/>
          <p:nvPr/>
        </p:nvSpPr>
        <p:spPr>
          <a:xfrm>
            <a:off x="3675692" y="2972496"/>
            <a:ext cx="1123776" cy="610302"/>
          </a:xfrm>
          <a:prstGeom prst="rect">
            <a:avLst/>
          </a:prstGeom>
          <a:solidFill>
            <a:srgbClr val="FFFF66">
              <a:alpha val="8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</a:rPr>
              <a:t>Achtung: </a:t>
            </a:r>
            <a:r>
              <a:rPr lang="de-DE" sz="800" dirty="0">
                <a:solidFill>
                  <a:schemeClr val="tx1"/>
                </a:solidFill>
              </a:rPr>
              <a:t>In </a:t>
            </a:r>
            <a:r>
              <a:rPr lang="de-DE" sz="800" b="1" dirty="0" smtClean="0">
                <a:solidFill>
                  <a:schemeClr val="tx1"/>
                </a:solidFill>
              </a:rPr>
              <a:t>polizei-geführten </a:t>
            </a:r>
            <a:r>
              <a:rPr lang="de-DE" sz="800" b="1" dirty="0">
                <a:solidFill>
                  <a:schemeClr val="tx1"/>
                </a:solidFill>
              </a:rPr>
              <a:t>Lagen </a:t>
            </a:r>
            <a:r>
              <a:rPr lang="de-DE" sz="800" dirty="0">
                <a:solidFill>
                  <a:schemeClr val="tx1"/>
                </a:solidFill>
              </a:rPr>
              <a:t>ist die PSNV dem polizeilichen </a:t>
            </a:r>
            <a:r>
              <a:rPr lang="de-DE" sz="800" dirty="0" smtClean="0">
                <a:solidFill>
                  <a:schemeClr val="tx1"/>
                </a:solidFill>
              </a:rPr>
              <a:t>Einsatzabschnitt </a:t>
            </a:r>
            <a:r>
              <a:rPr lang="de-DE" sz="800" dirty="0">
                <a:solidFill>
                  <a:schemeClr val="tx1"/>
                </a:solidFill>
              </a:rPr>
              <a:t>Betreuung unterstellt! </a:t>
            </a:r>
          </a:p>
        </p:txBody>
      </p:sp>
      <p:sp>
        <p:nvSpPr>
          <p:cNvPr id="150" name="Textfeld 149"/>
          <p:cNvSpPr txBox="1"/>
          <p:nvPr/>
        </p:nvSpPr>
        <p:spPr>
          <a:xfrm>
            <a:off x="185466" y="4387470"/>
            <a:ext cx="23654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Aufbau Befehl: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Lageschilderung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(kurz!)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Einheit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(Welche Einsatzkräfte?)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Auftrag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(Was soll gemacht werden?)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Mittel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(KFZ, spezielles Material,…)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Ziel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(Wo genau Auftrag erledigen?)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Weg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(Besonderheiten Anfahrt)</a:t>
            </a:r>
          </a:p>
          <a:p>
            <a:pPr marL="266700" lvl="1" indent="-90488">
              <a:buFont typeface="Arial" panose="020B0604020202020204" pitchFamily="34" charset="0"/>
              <a:buChar char="•"/>
            </a:pP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Anschließend: Befehl von Einsatzkraft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wiederholen lassen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Anschließend: Befehl in </a:t>
            </a:r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Einsatzdoku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grpSp>
        <p:nvGrpSpPr>
          <p:cNvPr id="152" name="Gruppieren 151"/>
          <p:cNvGrpSpPr/>
          <p:nvPr/>
        </p:nvGrpSpPr>
        <p:grpSpPr>
          <a:xfrm>
            <a:off x="6840048" y="2619902"/>
            <a:ext cx="312226" cy="540097"/>
            <a:chOff x="3434080" y="3320631"/>
            <a:chExt cx="477520" cy="895769"/>
          </a:xfrm>
        </p:grpSpPr>
        <p:sp>
          <p:nvSpPr>
            <p:cNvPr id="153" name="Ellipse 152"/>
            <p:cNvSpPr/>
            <p:nvPr/>
          </p:nvSpPr>
          <p:spPr>
            <a:xfrm>
              <a:off x="3529755" y="3320631"/>
              <a:ext cx="286169" cy="286169"/>
            </a:xfrm>
            <a:prstGeom prst="ellipse">
              <a:avLst/>
            </a:prstGeom>
            <a:solidFill>
              <a:srgbClr val="FFCC99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154" name="Freihandform 153"/>
            <p:cNvSpPr/>
            <p:nvPr/>
          </p:nvSpPr>
          <p:spPr>
            <a:xfrm>
              <a:off x="3434080" y="3606800"/>
              <a:ext cx="477520" cy="609600"/>
            </a:xfrm>
            <a:custGeom>
              <a:avLst/>
              <a:gdLst>
                <a:gd name="connsiteX0" fmla="*/ 238760 w 477520"/>
                <a:gd name="connsiteY0" fmla="*/ 0 h 609600"/>
                <a:gd name="connsiteX1" fmla="*/ 477520 w 477520"/>
                <a:gd name="connsiteY1" fmla="*/ 304800 h 609600"/>
                <a:gd name="connsiteX2" fmla="*/ 474636 w 477520"/>
                <a:gd name="connsiteY2" fmla="*/ 341318 h 609600"/>
                <a:gd name="connsiteX3" fmla="*/ 477520 w 477520"/>
                <a:gd name="connsiteY3" fmla="*/ 355601 h 609600"/>
                <a:gd name="connsiteX4" fmla="*/ 477520 w 477520"/>
                <a:gd name="connsiteY4" fmla="*/ 558799 h 609600"/>
                <a:gd name="connsiteX5" fmla="*/ 426719 w 477520"/>
                <a:gd name="connsiteY5" fmla="*/ 609600 h 609600"/>
                <a:gd name="connsiteX6" fmla="*/ 238760 w 477520"/>
                <a:gd name="connsiteY6" fmla="*/ 609600 h 609600"/>
                <a:gd name="connsiteX7" fmla="*/ 50801 w 477520"/>
                <a:gd name="connsiteY7" fmla="*/ 609600 h 609600"/>
                <a:gd name="connsiteX8" fmla="*/ 0 w 477520"/>
                <a:gd name="connsiteY8" fmla="*/ 558799 h 609600"/>
                <a:gd name="connsiteX9" fmla="*/ 0 w 477520"/>
                <a:gd name="connsiteY9" fmla="*/ 355601 h 609600"/>
                <a:gd name="connsiteX10" fmla="*/ 2884 w 477520"/>
                <a:gd name="connsiteY10" fmla="*/ 341318 h 609600"/>
                <a:gd name="connsiteX11" fmla="*/ 0 w 477520"/>
                <a:gd name="connsiteY11" fmla="*/ 304800 h 609600"/>
                <a:gd name="connsiteX12" fmla="*/ 238760 w 477520"/>
                <a:gd name="connsiteY12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7520" h="609600">
                  <a:moveTo>
                    <a:pt x="238760" y="0"/>
                  </a:moveTo>
                  <a:cubicBezTo>
                    <a:pt x="370624" y="0"/>
                    <a:pt x="477520" y="136464"/>
                    <a:pt x="477520" y="304800"/>
                  </a:cubicBezTo>
                  <a:lnTo>
                    <a:pt x="474636" y="341318"/>
                  </a:lnTo>
                  <a:lnTo>
                    <a:pt x="477520" y="355601"/>
                  </a:lnTo>
                  <a:lnTo>
                    <a:pt x="477520" y="558799"/>
                  </a:lnTo>
                  <a:cubicBezTo>
                    <a:pt x="477520" y="586856"/>
                    <a:pt x="454776" y="609600"/>
                    <a:pt x="426719" y="609600"/>
                  </a:cubicBezTo>
                  <a:lnTo>
                    <a:pt x="238760" y="609600"/>
                  </a:lnTo>
                  <a:lnTo>
                    <a:pt x="50801" y="609600"/>
                  </a:lnTo>
                  <a:cubicBezTo>
                    <a:pt x="22744" y="609600"/>
                    <a:pt x="0" y="586856"/>
                    <a:pt x="0" y="558799"/>
                  </a:cubicBezTo>
                  <a:lnTo>
                    <a:pt x="0" y="355601"/>
                  </a:lnTo>
                  <a:lnTo>
                    <a:pt x="2884" y="341318"/>
                  </a:lnTo>
                  <a:lnTo>
                    <a:pt x="0" y="304800"/>
                  </a:lnTo>
                  <a:cubicBezTo>
                    <a:pt x="0" y="136464"/>
                    <a:pt x="106896" y="0"/>
                    <a:pt x="238760" y="0"/>
                  </a:cubicBezTo>
                  <a:close/>
                </a:path>
              </a:pathLst>
            </a:cu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155" name="Freihandform 154"/>
            <p:cNvSpPr/>
            <p:nvPr/>
          </p:nvSpPr>
          <p:spPr>
            <a:xfrm>
              <a:off x="3448699" y="3606800"/>
              <a:ext cx="448282" cy="203200"/>
            </a:xfrm>
            <a:custGeom>
              <a:avLst/>
              <a:gdLst>
                <a:gd name="connsiteX0" fmla="*/ 224141 w 448282"/>
                <a:gd name="connsiteY0" fmla="*/ 0 h 203200"/>
                <a:gd name="connsiteX1" fmla="*/ 444138 w 448282"/>
                <a:gd name="connsiteY1" fmla="*/ 186158 h 203200"/>
                <a:gd name="connsiteX2" fmla="*/ 448282 w 448282"/>
                <a:gd name="connsiteY2" fmla="*/ 203200 h 203200"/>
                <a:gd name="connsiteX3" fmla="*/ 0 w 448282"/>
                <a:gd name="connsiteY3" fmla="*/ 203200 h 203200"/>
                <a:gd name="connsiteX4" fmla="*/ 4144 w 448282"/>
                <a:gd name="connsiteY4" fmla="*/ 186158 h 203200"/>
                <a:gd name="connsiteX5" fmla="*/ 224141 w 448282"/>
                <a:gd name="connsiteY5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282" h="203200">
                  <a:moveTo>
                    <a:pt x="224141" y="0"/>
                  </a:moveTo>
                  <a:cubicBezTo>
                    <a:pt x="323039" y="0"/>
                    <a:pt x="407893" y="76761"/>
                    <a:pt x="444138" y="186158"/>
                  </a:cubicBezTo>
                  <a:lnTo>
                    <a:pt x="448282" y="203200"/>
                  </a:lnTo>
                  <a:lnTo>
                    <a:pt x="0" y="203200"/>
                  </a:lnTo>
                  <a:lnTo>
                    <a:pt x="4144" y="186158"/>
                  </a:lnTo>
                  <a:cubicBezTo>
                    <a:pt x="40390" y="76761"/>
                    <a:pt x="125243" y="0"/>
                    <a:pt x="224141" y="0"/>
                  </a:cubicBezTo>
                  <a:close/>
                </a:path>
              </a:pathLst>
            </a:cu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sp>
          <p:nvSpPr>
            <p:cNvPr id="156" name="Textfeld 155"/>
            <p:cNvSpPr txBox="1"/>
            <p:nvPr/>
          </p:nvSpPr>
          <p:spPr>
            <a:xfrm>
              <a:off x="3434080" y="3911598"/>
              <a:ext cx="477520" cy="17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sp>
        <p:nvSpPr>
          <p:cNvPr id="169" name="Gebogener Pfeil 168"/>
          <p:cNvSpPr/>
          <p:nvPr/>
        </p:nvSpPr>
        <p:spPr>
          <a:xfrm rot="2640739">
            <a:off x="6395923" y="1490424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4925852"/>
              <a:gd name="adj5" fmla="val 624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172" name="Gebogener Pfeil 171"/>
          <p:cNvSpPr/>
          <p:nvPr/>
        </p:nvSpPr>
        <p:spPr>
          <a:xfrm rot="13516786">
            <a:off x="6521392" y="2132764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3363642"/>
              <a:gd name="adj5" fmla="val 624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174" name="Textfeld 173"/>
          <p:cNvSpPr txBox="1"/>
          <p:nvPr/>
        </p:nvSpPr>
        <p:spPr>
          <a:xfrm>
            <a:off x="6276982" y="2070226"/>
            <a:ext cx="550151" cy="252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Meldung,</a:t>
            </a:r>
          </a:p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Antrag</a:t>
            </a:r>
          </a:p>
        </p:txBody>
      </p:sp>
      <p:sp>
        <p:nvSpPr>
          <p:cNvPr id="175" name="Textfeld 174"/>
          <p:cNvSpPr txBox="1"/>
          <p:nvPr/>
        </p:nvSpPr>
        <p:spPr>
          <a:xfrm>
            <a:off x="6888563" y="1826148"/>
            <a:ext cx="466794" cy="332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65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Befehl,</a:t>
            </a:r>
          </a:p>
          <a:p>
            <a:pPr>
              <a:lnSpc>
                <a:spcPct val="80000"/>
              </a:lnSpc>
            </a:pPr>
            <a:r>
              <a:rPr lang="de-DE" sz="65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</a:t>
            </a:r>
            <a:r>
              <a:rPr lang="de-DE" sz="65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>
              <a:lnSpc>
                <a:spcPct val="80000"/>
              </a:lnSpc>
            </a:pPr>
            <a:r>
              <a:rPr lang="de-DE" sz="65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tierung</a:t>
            </a:r>
            <a:endParaRPr lang="de-DE" sz="65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6" name="Gruppieren 185"/>
          <p:cNvGrpSpPr/>
          <p:nvPr/>
        </p:nvGrpSpPr>
        <p:grpSpPr>
          <a:xfrm>
            <a:off x="6473214" y="1401227"/>
            <a:ext cx="327651" cy="540097"/>
            <a:chOff x="6035153" y="511670"/>
            <a:chExt cx="327651" cy="540097"/>
          </a:xfrm>
        </p:grpSpPr>
        <p:grpSp>
          <p:nvGrpSpPr>
            <p:cNvPr id="162" name="Gruppieren 161"/>
            <p:cNvGrpSpPr/>
            <p:nvPr/>
          </p:nvGrpSpPr>
          <p:grpSpPr>
            <a:xfrm>
              <a:off x="6042647" y="511670"/>
              <a:ext cx="312226" cy="540097"/>
              <a:chOff x="3434080" y="3320631"/>
              <a:chExt cx="477520" cy="895769"/>
            </a:xfrm>
          </p:grpSpPr>
          <p:sp>
            <p:nvSpPr>
              <p:cNvPr id="163" name="Ellipse 162"/>
              <p:cNvSpPr/>
              <p:nvPr/>
            </p:nvSpPr>
            <p:spPr>
              <a:xfrm>
                <a:off x="3529755" y="3320631"/>
                <a:ext cx="286169" cy="286169"/>
              </a:xfrm>
              <a:prstGeom prst="ellipse">
                <a:avLst/>
              </a:prstGeom>
              <a:solidFill>
                <a:srgbClr val="FFCC9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64" name="Freihandform 163"/>
              <p:cNvSpPr/>
              <p:nvPr/>
            </p:nvSpPr>
            <p:spPr>
              <a:xfrm>
                <a:off x="3434080" y="3606800"/>
                <a:ext cx="477520" cy="609600"/>
              </a:xfrm>
              <a:custGeom>
                <a:avLst/>
                <a:gdLst>
                  <a:gd name="connsiteX0" fmla="*/ 238760 w 477520"/>
                  <a:gd name="connsiteY0" fmla="*/ 0 h 609600"/>
                  <a:gd name="connsiteX1" fmla="*/ 477520 w 477520"/>
                  <a:gd name="connsiteY1" fmla="*/ 304800 h 609600"/>
                  <a:gd name="connsiteX2" fmla="*/ 474636 w 477520"/>
                  <a:gd name="connsiteY2" fmla="*/ 341318 h 609600"/>
                  <a:gd name="connsiteX3" fmla="*/ 477520 w 477520"/>
                  <a:gd name="connsiteY3" fmla="*/ 355601 h 609600"/>
                  <a:gd name="connsiteX4" fmla="*/ 477520 w 477520"/>
                  <a:gd name="connsiteY4" fmla="*/ 558799 h 609600"/>
                  <a:gd name="connsiteX5" fmla="*/ 426719 w 477520"/>
                  <a:gd name="connsiteY5" fmla="*/ 609600 h 609600"/>
                  <a:gd name="connsiteX6" fmla="*/ 238760 w 477520"/>
                  <a:gd name="connsiteY6" fmla="*/ 609600 h 609600"/>
                  <a:gd name="connsiteX7" fmla="*/ 50801 w 477520"/>
                  <a:gd name="connsiteY7" fmla="*/ 609600 h 609600"/>
                  <a:gd name="connsiteX8" fmla="*/ 0 w 477520"/>
                  <a:gd name="connsiteY8" fmla="*/ 558799 h 609600"/>
                  <a:gd name="connsiteX9" fmla="*/ 0 w 477520"/>
                  <a:gd name="connsiteY9" fmla="*/ 355601 h 609600"/>
                  <a:gd name="connsiteX10" fmla="*/ 2884 w 477520"/>
                  <a:gd name="connsiteY10" fmla="*/ 341318 h 609600"/>
                  <a:gd name="connsiteX11" fmla="*/ 0 w 477520"/>
                  <a:gd name="connsiteY11" fmla="*/ 304800 h 609600"/>
                  <a:gd name="connsiteX12" fmla="*/ 238760 w 477520"/>
                  <a:gd name="connsiteY12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7520" h="609600">
                    <a:moveTo>
                      <a:pt x="238760" y="0"/>
                    </a:moveTo>
                    <a:cubicBezTo>
                      <a:pt x="370624" y="0"/>
                      <a:pt x="477520" y="136464"/>
                      <a:pt x="477520" y="304800"/>
                    </a:cubicBezTo>
                    <a:lnTo>
                      <a:pt x="474636" y="341318"/>
                    </a:lnTo>
                    <a:lnTo>
                      <a:pt x="477520" y="355601"/>
                    </a:lnTo>
                    <a:lnTo>
                      <a:pt x="477520" y="558799"/>
                    </a:lnTo>
                    <a:cubicBezTo>
                      <a:pt x="477520" y="586856"/>
                      <a:pt x="454776" y="609600"/>
                      <a:pt x="426719" y="609600"/>
                    </a:cubicBezTo>
                    <a:lnTo>
                      <a:pt x="238760" y="609600"/>
                    </a:lnTo>
                    <a:lnTo>
                      <a:pt x="50801" y="609600"/>
                    </a:lnTo>
                    <a:cubicBezTo>
                      <a:pt x="22744" y="609600"/>
                      <a:pt x="0" y="586856"/>
                      <a:pt x="0" y="558799"/>
                    </a:cubicBezTo>
                    <a:lnTo>
                      <a:pt x="0" y="355601"/>
                    </a:lnTo>
                    <a:lnTo>
                      <a:pt x="2884" y="341318"/>
                    </a:lnTo>
                    <a:lnTo>
                      <a:pt x="0" y="304800"/>
                    </a:lnTo>
                    <a:cubicBezTo>
                      <a:pt x="0" y="136464"/>
                      <a:pt x="106896" y="0"/>
                      <a:pt x="238760" y="0"/>
                    </a:cubicBezTo>
                    <a:close/>
                  </a:path>
                </a:pathLst>
              </a:cu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65" name="Freihandform 164"/>
              <p:cNvSpPr/>
              <p:nvPr/>
            </p:nvSpPr>
            <p:spPr>
              <a:xfrm>
                <a:off x="3448699" y="3606800"/>
                <a:ext cx="448282" cy="203200"/>
              </a:xfrm>
              <a:custGeom>
                <a:avLst/>
                <a:gdLst>
                  <a:gd name="connsiteX0" fmla="*/ 224141 w 448282"/>
                  <a:gd name="connsiteY0" fmla="*/ 0 h 203200"/>
                  <a:gd name="connsiteX1" fmla="*/ 444138 w 448282"/>
                  <a:gd name="connsiteY1" fmla="*/ 186158 h 203200"/>
                  <a:gd name="connsiteX2" fmla="*/ 448282 w 448282"/>
                  <a:gd name="connsiteY2" fmla="*/ 203200 h 203200"/>
                  <a:gd name="connsiteX3" fmla="*/ 0 w 448282"/>
                  <a:gd name="connsiteY3" fmla="*/ 203200 h 203200"/>
                  <a:gd name="connsiteX4" fmla="*/ 4144 w 448282"/>
                  <a:gd name="connsiteY4" fmla="*/ 186158 h 203200"/>
                  <a:gd name="connsiteX5" fmla="*/ 224141 w 448282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282" h="203200">
                    <a:moveTo>
                      <a:pt x="224141" y="0"/>
                    </a:moveTo>
                    <a:cubicBezTo>
                      <a:pt x="323039" y="0"/>
                      <a:pt x="407893" y="76761"/>
                      <a:pt x="444138" y="186158"/>
                    </a:cubicBezTo>
                    <a:lnTo>
                      <a:pt x="448282" y="203200"/>
                    </a:lnTo>
                    <a:lnTo>
                      <a:pt x="0" y="203200"/>
                    </a:lnTo>
                    <a:lnTo>
                      <a:pt x="4144" y="186158"/>
                    </a:lnTo>
                    <a:cubicBezTo>
                      <a:pt x="40390" y="76761"/>
                      <a:pt x="125243" y="0"/>
                      <a:pt x="224141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66" name="Textfeld 165"/>
              <p:cNvSpPr txBox="1"/>
              <p:nvPr/>
            </p:nvSpPr>
            <p:spPr>
              <a:xfrm>
                <a:off x="3434080" y="3911600"/>
                <a:ext cx="477520" cy="2552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1000" b="1" dirty="0"/>
                  <a:t>PSNV</a:t>
                </a:r>
              </a:p>
            </p:txBody>
          </p:sp>
        </p:grpSp>
        <p:pic>
          <p:nvPicPr>
            <p:cNvPr id="178" name="Grafik 177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496"/>
            <a:stretch/>
          </p:blipFill>
          <p:spPr>
            <a:xfrm>
              <a:off x="6035153" y="683860"/>
              <a:ext cx="327651" cy="344482"/>
            </a:xfrm>
            <a:prstGeom prst="rect">
              <a:avLst/>
            </a:prstGeom>
          </p:spPr>
        </p:pic>
      </p:grpSp>
      <p:grpSp>
        <p:nvGrpSpPr>
          <p:cNvPr id="185" name="Gruppieren 184"/>
          <p:cNvGrpSpPr/>
          <p:nvPr/>
        </p:nvGrpSpPr>
        <p:grpSpPr>
          <a:xfrm>
            <a:off x="6656846" y="2005550"/>
            <a:ext cx="326559" cy="540097"/>
            <a:chOff x="6285387" y="1115993"/>
            <a:chExt cx="326559" cy="540097"/>
          </a:xfrm>
        </p:grpSpPr>
        <p:grpSp>
          <p:nvGrpSpPr>
            <p:cNvPr id="157" name="Gruppieren 156"/>
            <p:cNvGrpSpPr/>
            <p:nvPr/>
          </p:nvGrpSpPr>
          <p:grpSpPr>
            <a:xfrm>
              <a:off x="6292426" y="1115993"/>
              <a:ext cx="312226" cy="540097"/>
              <a:chOff x="3434080" y="3320631"/>
              <a:chExt cx="477520" cy="895769"/>
            </a:xfrm>
          </p:grpSpPr>
          <p:sp>
            <p:nvSpPr>
              <p:cNvPr id="158" name="Ellipse 157"/>
              <p:cNvSpPr/>
              <p:nvPr/>
            </p:nvSpPr>
            <p:spPr>
              <a:xfrm>
                <a:off x="3529755" y="3320631"/>
                <a:ext cx="286169" cy="286169"/>
              </a:xfrm>
              <a:prstGeom prst="ellipse">
                <a:avLst/>
              </a:prstGeom>
              <a:solidFill>
                <a:srgbClr val="FFCC9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59" name="Freihandform 158"/>
              <p:cNvSpPr/>
              <p:nvPr/>
            </p:nvSpPr>
            <p:spPr>
              <a:xfrm>
                <a:off x="3434080" y="3606800"/>
                <a:ext cx="477520" cy="609600"/>
              </a:xfrm>
              <a:custGeom>
                <a:avLst/>
                <a:gdLst>
                  <a:gd name="connsiteX0" fmla="*/ 238760 w 477520"/>
                  <a:gd name="connsiteY0" fmla="*/ 0 h 609600"/>
                  <a:gd name="connsiteX1" fmla="*/ 477520 w 477520"/>
                  <a:gd name="connsiteY1" fmla="*/ 304800 h 609600"/>
                  <a:gd name="connsiteX2" fmla="*/ 474636 w 477520"/>
                  <a:gd name="connsiteY2" fmla="*/ 341318 h 609600"/>
                  <a:gd name="connsiteX3" fmla="*/ 477520 w 477520"/>
                  <a:gd name="connsiteY3" fmla="*/ 355601 h 609600"/>
                  <a:gd name="connsiteX4" fmla="*/ 477520 w 477520"/>
                  <a:gd name="connsiteY4" fmla="*/ 558799 h 609600"/>
                  <a:gd name="connsiteX5" fmla="*/ 426719 w 477520"/>
                  <a:gd name="connsiteY5" fmla="*/ 609600 h 609600"/>
                  <a:gd name="connsiteX6" fmla="*/ 238760 w 477520"/>
                  <a:gd name="connsiteY6" fmla="*/ 609600 h 609600"/>
                  <a:gd name="connsiteX7" fmla="*/ 50801 w 477520"/>
                  <a:gd name="connsiteY7" fmla="*/ 609600 h 609600"/>
                  <a:gd name="connsiteX8" fmla="*/ 0 w 477520"/>
                  <a:gd name="connsiteY8" fmla="*/ 558799 h 609600"/>
                  <a:gd name="connsiteX9" fmla="*/ 0 w 477520"/>
                  <a:gd name="connsiteY9" fmla="*/ 355601 h 609600"/>
                  <a:gd name="connsiteX10" fmla="*/ 2884 w 477520"/>
                  <a:gd name="connsiteY10" fmla="*/ 341318 h 609600"/>
                  <a:gd name="connsiteX11" fmla="*/ 0 w 477520"/>
                  <a:gd name="connsiteY11" fmla="*/ 304800 h 609600"/>
                  <a:gd name="connsiteX12" fmla="*/ 238760 w 477520"/>
                  <a:gd name="connsiteY12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7520" h="609600">
                    <a:moveTo>
                      <a:pt x="238760" y="0"/>
                    </a:moveTo>
                    <a:cubicBezTo>
                      <a:pt x="370624" y="0"/>
                      <a:pt x="477520" y="136464"/>
                      <a:pt x="477520" y="304800"/>
                    </a:cubicBezTo>
                    <a:lnTo>
                      <a:pt x="474636" y="341318"/>
                    </a:lnTo>
                    <a:lnTo>
                      <a:pt x="477520" y="355601"/>
                    </a:lnTo>
                    <a:lnTo>
                      <a:pt x="477520" y="558799"/>
                    </a:lnTo>
                    <a:cubicBezTo>
                      <a:pt x="477520" y="586856"/>
                      <a:pt x="454776" y="609600"/>
                      <a:pt x="426719" y="609600"/>
                    </a:cubicBezTo>
                    <a:lnTo>
                      <a:pt x="238760" y="609600"/>
                    </a:lnTo>
                    <a:lnTo>
                      <a:pt x="50801" y="609600"/>
                    </a:lnTo>
                    <a:cubicBezTo>
                      <a:pt x="22744" y="609600"/>
                      <a:pt x="0" y="586856"/>
                      <a:pt x="0" y="558799"/>
                    </a:cubicBezTo>
                    <a:lnTo>
                      <a:pt x="0" y="355601"/>
                    </a:lnTo>
                    <a:lnTo>
                      <a:pt x="2884" y="341318"/>
                    </a:lnTo>
                    <a:lnTo>
                      <a:pt x="0" y="304800"/>
                    </a:lnTo>
                    <a:cubicBezTo>
                      <a:pt x="0" y="136464"/>
                      <a:pt x="106896" y="0"/>
                      <a:pt x="238760" y="0"/>
                    </a:cubicBezTo>
                    <a:close/>
                  </a:path>
                </a:pathLst>
              </a:cu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60" name="Freihandform 159"/>
              <p:cNvSpPr/>
              <p:nvPr/>
            </p:nvSpPr>
            <p:spPr>
              <a:xfrm>
                <a:off x="3448699" y="3606800"/>
                <a:ext cx="448282" cy="203200"/>
              </a:xfrm>
              <a:custGeom>
                <a:avLst/>
                <a:gdLst>
                  <a:gd name="connsiteX0" fmla="*/ 224141 w 448282"/>
                  <a:gd name="connsiteY0" fmla="*/ 0 h 203200"/>
                  <a:gd name="connsiteX1" fmla="*/ 444138 w 448282"/>
                  <a:gd name="connsiteY1" fmla="*/ 186158 h 203200"/>
                  <a:gd name="connsiteX2" fmla="*/ 448282 w 448282"/>
                  <a:gd name="connsiteY2" fmla="*/ 203200 h 203200"/>
                  <a:gd name="connsiteX3" fmla="*/ 0 w 448282"/>
                  <a:gd name="connsiteY3" fmla="*/ 203200 h 203200"/>
                  <a:gd name="connsiteX4" fmla="*/ 4144 w 448282"/>
                  <a:gd name="connsiteY4" fmla="*/ 186158 h 203200"/>
                  <a:gd name="connsiteX5" fmla="*/ 224141 w 448282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282" h="203200">
                    <a:moveTo>
                      <a:pt x="224141" y="0"/>
                    </a:moveTo>
                    <a:cubicBezTo>
                      <a:pt x="323039" y="0"/>
                      <a:pt x="407893" y="76761"/>
                      <a:pt x="444138" y="186158"/>
                    </a:cubicBezTo>
                    <a:lnTo>
                      <a:pt x="448282" y="203200"/>
                    </a:lnTo>
                    <a:lnTo>
                      <a:pt x="0" y="203200"/>
                    </a:lnTo>
                    <a:lnTo>
                      <a:pt x="4144" y="186158"/>
                    </a:lnTo>
                    <a:cubicBezTo>
                      <a:pt x="40390" y="76761"/>
                      <a:pt x="125243" y="0"/>
                      <a:pt x="224141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sp>
            <p:nvSpPr>
              <p:cNvPr id="161" name="Textfeld 160"/>
              <p:cNvSpPr txBox="1"/>
              <p:nvPr/>
            </p:nvSpPr>
            <p:spPr>
              <a:xfrm>
                <a:off x="3434080" y="3911600"/>
                <a:ext cx="477520" cy="2552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1000" b="1" dirty="0"/>
                  <a:t>PSNV</a:t>
                </a:r>
              </a:p>
            </p:txBody>
          </p:sp>
        </p:grpSp>
        <p:pic>
          <p:nvPicPr>
            <p:cNvPr id="183" name="Grafik 182"/>
            <p:cNvPicPr>
              <a:picLocks noChangeAspect="1"/>
            </p:cNvPicPr>
            <p:nvPr/>
          </p:nvPicPr>
          <p:blipFill>
            <a:blip r:embed="rId2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5387" y="1291140"/>
              <a:ext cx="326559" cy="351734"/>
            </a:xfrm>
            <a:prstGeom prst="rect">
              <a:avLst/>
            </a:prstGeom>
          </p:spPr>
        </p:pic>
        <p:sp>
          <p:nvSpPr>
            <p:cNvPr id="184" name="Textfeld 183"/>
            <p:cNvSpPr txBox="1"/>
            <p:nvPr/>
          </p:nvSpPr>
          <p:spPr>
            <a:xfrm>
              <a:off x="6343056" y="1333385"/>
              <a:ext cx="211596" cy="70789"/>
            </a:xfrm>
            <a:prstGeom prst="rect">
              <a:avLst/>
            </a:prstGeom>
            <a:solidFill>
              <a:srgbClr val="C4C4C4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230" b="1" dirty="0">
                  <a:latin typeface="Arial" panose="020B0604020202020204" pitchFamily="34" charset="0"/>
                  <a:cs typeface="Arial" panose="020B0604020202020204" pitchFamily="34" charset="0"/>
                </a:rPr>
                <a:t>Gruppenführer </a:t>
              </a:r>
            </a:p>
            <a:p>
              <a:pPr algn="ctr"/>
              <a:r>
                <a:rPr lang="de-DE" sz="23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sp>
        <p:nvSpPr>
          <p:cNvPr id="187" name="Gebogener Pfeil 186"/>
          <p:cNvSpPr/>
          <p:nvPr/>
        </p:nvSpPr>
        <p:spPr>
          <a:xfrm rot="2640739">
            <a:off x="6551394" y="2096555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4925852"/>
              <a:gd name="adj5" fmla="val 624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188" name="Gebogener Pfeil 187"/>
          <p:cNvSpPr/>
          <p:nvPr/>
        </p:nvSpPr>
        <p:spPr>
          <a:xfrm rot="13516786">
            <a:off x="6359305" y="1489754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3363642"/>
              <a:gd name="adj5" fmla="val 624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189" name="Textfeld 188"/>
          <p:cNvSpPr txBox="1"/>
          <p:nvPr/>
        </p:nvSpPr>
        <p:spPr>
          <a:xfrm>
            <a:off x="4925492" y="3205073"/>
            <a:ext cx="2321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" algn="just"/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Bei aller 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Befehlsgebung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nicht vergessen: In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jeder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Stufe gilt, auch nach unten Infos weiterzugeben („Orientierung“) und Infos nach oben weiterzuleiten („Meldung“)! </a:t>
            </a:r>
          </a:p>
        </p:txBody>
      </p:sp>
      <p:graphicFrame>
        <p:nvGraphicFramePr>
          <p:cNvPr id="191" name="Tabelle 1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244325"/>
              </p:ext>
            </p:extLst>
          </p:nvPr>
        </p:nvGraphicFramePr>
        <p:xfrm>
          <a:off x="4947122" y="6265538"/>
          <a:ext cx="1081678" cy="1625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526">
                  <a:extLst>
                    <a:ext uri="{9D8B030D-6E8A-4147-A177-3AD203B41FA5}">
                      <a16:colId xmlns:a16="http://schemas.microsoft.com/office/drawing/2014/main" val="3300538056"/>
                    </a:ext>
                  </a:extLst>
                </a:gridCol>
                <a:gridCol w="814152">
                  <a:extLst>
                    <a:ext uri="{9D8B030D-6E8A-4147-A177-3AD203B41FA5}">
                      <a16:colId xmlns:a16="http://schemas.microsoft.com/office/drawing/2014/main" val="563133531"/>
                    </a:ext>
                  </a:extLst>
                </a:gridCol>
              </a:tblGrid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Bedeutung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52701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Einsatzbereit über Funk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78484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Einsatzbereit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auf Wache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80174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Einsatz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übernommen / Anfahrt zum Einsatzort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7186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Ankunft am Einsatzort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83949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Sprechwunsch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501060"/>
                  </a:ext>
                </a:extLst>
              </a:tr>
            </a:tbl>
          </a:graphicData>
        </a:graphic>
      </p:graphicFrame>
      <p:graphicFrame>
        <p:nvGraphicFramePr>
          <p:cNvPr id="193" name="Tabelle 1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593992"/>
              </p:ext>
            </p:extLst>
          </p:nvPr>
        </p:nvGraphicFramePr>
        <p:xfrm>
          <a:off x="6111620" y="6265538"/>
          <a:ext cx="1081678" cy="1341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526">
                  <a:extLst>
                    <a:ext uri="{9D8B030D-6E8A-4147-A177-3AD203B41FA5}">
                      <a16:colId xmlns:a16="http://schemas.microsoft.com/office/drawing/2014/main" val="3300538056"/>
                    </a:ext>
                  </a:extLst>
                </a:gridCol>
                <a:gridCol w="814152">
                  <a:extLst>
                    <a:ext uri="{9D8B030D-6E8A-4147-A177-3AD203B41FA5}">
                      <a16:colId xmlns:a16="http://schemas.microsoft.com/office/drawing/2014/main" val="563133531"/>
                    </a:ext>
                  </a:extLst>
                </a:gridCol>
              </a:tblGrid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Bedeutung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52701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Nicht</a:t>
                      </a:r>
                      <a:r>
                        <a:rPr lang="de-DE" sz="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einsatzbereit</a:t>
                      </a:r>
                      <a:endParaRPr lang="de-DE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78484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 aufgenommen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80174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 Transportziel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071868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Dringender Sprechwunsch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839493"/>
                  </a:ext>
                </a:extLst>
              </a:tr>
              <a:tr h="203268"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Notruf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501060"/>
                  </a:ext>
                </a:extLst>
              </a:tr>
            </a:tbl>
          </a:graphicData>
        </a:graphic>
      </p:graphicFrame>
      <p:sp>
        <p:nvSpPr>
          <p:cNvPr id="194" name="Rechteck 193"/>
          <p:cNvSpPr/>
          <p:nvPr/>
        </p:nvSpPr>
        <p:spPr>
          <a:xfrm>
            <a:off x="4955966" y="4223350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spc="-20" dirty="0">
                <a:latin typeface="Arial" panose="020B0604020202020204" pitchFamily="34" charset="0"/>
                <a:cs typeface="Arial" panose="020B0604020202020204" pitchFamily="34" charset="0"/>
              </a:rPr>
              <a:t>Funkrufname des Empfängers</a:t>
            </a:r>
          </a:p>
        </p:txBody>
      </p:sp>
      <p:sp>
        <p:nvSpPr>
          <p:cNvPr id="195" name="Rechteck 194"/>
          <p:cNvSpPr/>
          <p:nvPr/>
        </p:nvSpPr>
        <p:spPr>
          <a:xfrm>
            <a:off x="5722722" y="4223350"/>
            <a:ext cx="201051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von</a:t>
            </a:r>
          </a:p>
        </p:txBody>
      </p:sp>
      <p:sp>
        <p:nvSpPr>
          <p:cNvPr id="196" name="Rechteck 195"/>
          <p:cNvSpPr/>
          <p:nvPr/>
        </p:nvSpPr>
        <p:spPr>
          <a:xfrm>
            <a:off x="6021404" y="4223350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Eigener Funkrufname</a:t>
            </a:r>
          </a:p>
        </p:txBody>
      </p:sp>
      <p:sp>
        <p:nvSpPr>
          <p:cNvPr id="197" name="Rechteck 196"/>
          <p:cNvSpPr/>
          <p:nvPr/>
        </p:nvSpPr>
        <p:spPr>
          <a:xfrm>
            <a:off x="6788032" y="4223350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199" name="Gerade Verbindung mit Pfeil 198"/>
          <p:cNvCxnSpPr>
            <a:stCxn id="194" idx="3"/>
            <a:endCxn id="195" idx="1"/>
          </p:cNvCxnSpPr>
          <p:nvPr/>
        </p:nvCxnSpPr>
        <p:spPr>
          <a:xfrm>
            <a:off x="5619075" y="4359875"/>
            <a:ext cx="103647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Gerade Verbindung mit Pfeil 199"/>
          <p:cNvCxnSpPr>
            <a:stCxn id="195" idx="3"/>
            <a:endCxn id="196" idx="1"/>
          </p:cNvCxnSpPr>
          <p:nvPr/>
        </p:nvCxnSpPr>
        <p:spPr>
          <a:xfrm>
            <a:off x="5923772" y="4359875"/>
            <a:ext cx="97632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Gerade Verbindung mit Pfeil 202"/>
          <p:cNvCxnSpPr>
            <a:stCxn id="196" idx="3"/>
            <a:endCxn id="197" idx="1"/>
          </p:cNvCxnSpPr>
          <p:nvPr/>
        </p:nvCxnSpPr>
        <p:spPr>
          <a:xfrm>
            <a:off x="6684512" y="4359875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Rechteck 205"/>
          <p:cNvSpPr/>
          <p:nvPr/>
        </p:nvSpPr>
        <p:spPr>
          <a:xfrm>
            <a:off x="4955967" y="4645542"/>
            <a:ext cx="291947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208" name="Rechteck 207"/>
          <p:cNvSpPr/>
          <p:nvPr/>
        </p:nvSpPr>
        <p:spPr>
          <a:xfrm>
            <a:off x="5349394" y="4645542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Eigener Funkrufname</a:t>
            </a:r>
          </a:p>
        </p:txBody>
      </p:sp>
      <p:sp>
        <p:nvSpPr>
          <p:cNvPr id="209" name="Rechteck 208"/>
          <p:cNvSpPr/>
          <p:nvPr/>
        </p:nvSpPr>
        <p:spPr>
          <a:xfrm>
            <a:off x="6116022" y="4645542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211" name="Gerade Verbindung mit Pfeil 210"/>
          <p:cNvCxnSpPr>
            <a:stCxn id="206" idx="3"/>
            <a:endCxn id="208" idx="1"/>
          </p:cNvCxnSpPr>
          <p:nvPr/>
        </p:nvCxnSpPr>
        <p:spPr>
          <a:xfrm>
            <a:off x="5247914" y="4782067"/>
            <a:ext cx="101481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Gerade Verbindung mit Pfeil 211"/>
          <p:cNvCxnSpPr>
            <a:stCxn id="208" idx="3"/>
            <a:endCxn id="209" idx="1"/>
          </p:cNvCxnSpPr>
          <p:nvPr/>
        </p:nvCxnSpPr>
        <p:spPr>
          <a:xfrm>
            <a:off x="6012502" y="4782067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Rechteck 216"/>
          <p:cNvSpPr/>
          <p:nvPr/>
        </p:nvSpPr>
        <p:spPr>
          <a:xfrm>
            <a:off x="4959790" y="5067378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Frage:</a:t>
            </a:r>
          </a:p>
        </p:txBody>
      </p:sp>
      <p:sp>
        <p:nvSpPr>
          <p:cNvPr id="218" name="Rechteck 217"/>
          <p:cNvSpPr/>
          <p:nvPr/>
        </p:nvSpPr>
        <p:spPr>
          <a:xfrm>
            <a:off x="5935097" y="5285030"/>
            <a:ext cx="66310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Inhalt </a:t>
            </a:r>
            <a:b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ergänzen</a:t>
            </a:r>
          </a:p>
        </p:txBody>
      </p:sp>
      <p:sp>
        <p:nvSpPr>
          <p:cNvPr id="219" name="Rechteck 218"/>
          <p:cNvSpPr/>
          <p:nvPr/>
        </p:nvSpPr>
        <p:spPr>
          <a:xfrm>
            <a:off x="6701725" y="5285030"/>
            <a:ext cx="428778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kommen</a:t>
            </a:r>
          </a:p>
        </p:txBody>
      </p:sp>
      <p:cxnSp>
        <p:nvCxnSpPr>
          <p:cNvPr id="221" name="Gerade Verbindung mit Pfeil 220"/>
          <p:cNvCxnSpPr>
            <a:stCxn id="218" idx="3"/>
            <a:endCxn id="219" idx="1"/>
          </p:cNvCxnSpPr>
          <p:nvPr/>
        </p:nvCxnSpPr>
        <p:spPr>
          <a:xfrm>
            <a:off x="6598205" y="5421555"/>
            <a:ext cx="103520" cy="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Rechteck 224"/>
          <p:cNvSpPr/>
          <p:nvPr/>
        </p:nvSpPr>
        <p:spPr>
          <a:xfrm>
            <a:off x="4958496" y="5188938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Buchstabieren Sie:</a:t>
            </a:r>
          </a:p>
        </p:txBody>
      </p:sp>
      <p:sp>
        <p:nvSpPr>
          <p:cNvPr id="229" name="Rechteck 228"/>
          <p:cNvSpPr/>
          <p:nvPr/>
        </p:nvSpPr>
        <p:spPr>
          <a:xfrm>
            <a:off x="4958810" y="5308973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Wiederholen Sie:</a:t>
            </a:r>
          </a:p>
        </p:txBody>
      </p:sp>
      <p:sp>
        <p:nvSpPr>
          <p:cNvPr id="230" name="Rechteck 229"/>
          <p:cNvSpPr/>
          <p:nvPr/>
        </p:nvSpPr>
        <p:spPr>
          <a:xfrm>
            <a:off x="4957516" y="5430533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Information:</a:t>
            </a:r>
          </a:p>
        </p:txBody>
      </p:sp>
      <p:sp>
        <p:nvSpPr>
          <p:cNvPr id="231" name="Rechteck 230"/>
          <p:cNvSpPr/>
          <p:nvPr/>
        </p:nvSpPr>
        <p:spPr>
          <a:xfrm>
            <a:off x="4957516" y="5553769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</p:txBody>
      </p:sp>
      <p:cxnSp>
        <p:nvCxnSpPr>
          <p:cNvPr id="238" name="Gewinkelter Verbinder 237"/>
          <p:cNvCxnSpPr>
            <a:stCxn id="231" idx="3"/>
            <a:endCxn id="218" idx="1"/>
          </p:cNvCxnSpPr>
          <p:nvPr/>
        </p:nvCxnSpPr>
        <p:spPr>
          <a:xfrm flipV="1">
            <a:off x="5790063" y="5421556"/>
            <a:ext cx="145035" cy="181975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Gewinkelter Verbinder 238"/>
          <p:cNvCxnSpPr>
            <a:stCxn id="217" idx="3"/>
            <a:endCxn id="218" idx="1"/>
          </p:cNvCxnSpPr>
          <p:nvPr/>
        </p:nvCxnSpPr>
        <p:spPr>
          <a:xfrm>
            <a:off x="5792337" y="5117139"/>
            <a:ext cx="142761" cy="3044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Gewinkelter Verbinder 241"/>
          <p:cNvCxnSpPr>
            <a:stCxn id="225" idx="3"/>
            <a:endCxn id="218" idx="1"/>
          </p:cNvCxnSpPr>
          <p:nvPr/>
        </p:nvCxnSpPr>
        <p:spPr>
          <a:xfrm>
            <a:off x="5791043" y="5238699"/>
            <a:ext cx="144055" cy="182856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Gewinkelter Verbinder 243"/>
          <p:cNvCxnSpPr>
            <a:stCxn id="229" idx="3"/>
            <a:endCxn id="218" idx="1"/>
          </p:cNvCxnSpPr>
          <p:nvPr/>
        </p:nvCxnSpPr>
        <p:spPr>
          <a:xfrm>
            <a:off x="5791357" y="5358735"/>
            <a:ext cx="143741" cy="62821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Gewinkelter Verbinder 247"/>
          <p:cNvCxnSpPr>
            <a:stCxn id="230" idx="3"/>
            <a:endCxn id="218" idx="1"/>
          </p:cNvCxnSpPr>
          <p:nvPr/>
        </p:nvCxnSpPr>
        <p:spPr>
          <a:xfrm flipV="1">
            <a:off x="5790063" y="5421556"/>
            <a:ext cx="145035" cy="58739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Rechteck 251"/>
          <p:cNvSpPr/>
          <p:nvPr/>
        </p:nvSpPr>
        <p:spPr>
          <a:xfrm>
            <a:off x="4957516" y="5673125"/>
            <a:ext cx="832546" cy="99523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53" name="Gewinkelter Verbinder 252"/>
          <p:cNvCxnSpPr>
            <a:stCxn id="252" idx="3"/>
            <a:endCxn id="218" idx="1"/>
          </p:cNvCxnSpPr>
          <p:nvPr/>
        </p:nvCxnSpPr>
        <p:spPr>
          <a:xfrm flipV="1">
            <a:off x="5790063" y="5421556"/>
            <a:ext cx="145035" cy="301331"/>
          </a:xfrm>
          <a:prstGeom prst="bentConnector3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Rechteck 255"/>
          <p:cNvSpPr/>
          <p:nvPr/>
        </p:nvSpPr>
        <p:spPr>
          <a:xfrm>
            <a:off x="4959234" y="5908580"/>
            <a:ext cx="984946" cy="273050"/>
          </a:xfrm>
          <a:prstGeom prst="rect">
            <a:avLst/>
          </a:prstGeom>
          <a:solidFill>
            <a:srgbClr val="D7636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750" b="1" dirty="0">
                <a:latin typeface="Arial" panose="020B0604020202020204" pitchFamily="34" charset="0"/>
                <a:cs typeface="Arial" panose="020B0604020202020204" pitchFamily="34" charset="0"/>
              </a:rPr>
              <a:t>Verstanden, Ende!</a:t>
            </a:r>
          </a:p>
        </p:txBody>
      </p:sp>
      <p:sp>
        <p:nvSpPr>
          <p:cNvPr id="257" name="Textfeld 256"/>
          <p:cNvSpPr txBox="1"/>
          <p:nvPr/>
        </p:nvSpPr>
        <p:spPr>
          <a:xfrm>
            <a:off x="4864526" y="4059696"/>
            <a:ext cx="16925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Aufnahme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Textfeld 257"/>
          <p:cNvSpPr txBox="1"/>
          <p:nvPr/>
        </p:nvSpPr>
        <p:spPr>
          <a:xfrm>
            <a:off x="4856004" y="4483536"/>
            <a:ext cx="19068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Entgegennahme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Textfeld 258"/>
          <p:cNvSpPr txBox="1"/>
          <p:nvPr/>
        </p:nvSpPr>
        <p:spPr>
          <a:xfrm>
            <a:off x="4860500" y="4902484"/>
            <a:ext cx="14260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Inhalt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Textfeld 259"/>
          <p:cNvSpPr txBox="1"/>
          <p:nvPr/>
        </p:nvSpPr>
        <p:spPr>
          <a:xfrm>
            <a:off x="4859293" y="5744488"/>
            <a:ext cx="19068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Beenden eines Gesprächs: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1" name="Gerader Verbinder 260"/>
          <p:cNvCxnSpPr/>
          <p:nvPr/>
        </p:nvCxnSpPr>
        <p:spPr>
          <a:xfrm flipH="1">
            <a:off x="4852100" y="7967247"/>
            <a:ext cx="27075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Textfeld 262"/>
          <p:cNvSpPr txBox="1"/>
          <p:nvPr/>
        </p:nvSpPr>
        <p:spPr>
          <a:xfrm>
            <a:off x="227741" y="230202"/>
            <a:ext cx="652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</p:txBody>
      </p:sp>
      <p:sp>
        <p:nvSpPr>
          <p:cNvPr id="264" name="Gebogener Pfeil 263"/>
          <p:cNvSpPr/>
          <p:nvPr/>
        </p:nvSpPr>
        <p:spPr>
          <a:xfrm rot="9536505">
            <a:off x="6356030" y="836217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9074409"/>
              <a:gd name="adj5" fmla="val 624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sp>
        <p:nvSpPr>
          <p:cNvPr id="265" name="Gebogener Pfeil 264"/>
          <p:cNvSpPr/>
          <p:nvPr/>
        </p:nvSpPr>
        <p:spPr>
          <a:xfrm rot="2640739">
            <a:off x="6200989" y="923310"/>
            <a:ext cx="602113" cy="653686"/>
          </a:xfrm>
          <a:prstGeom prst="circularArrow">
            <a:avLst>
              <a:gd name="adj1" fmla="val 3919"/>
              <a:gd name="adj2" fmla="val 537307"/>
              <a:gd name="adj3" fmla="val 20455174"/>
              <a:gd name="adj4" fmla="val 18685231"/>
              <a:gd name="adj5" fmla="val 624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>
              <a:solidFill>
                <a:schemeClr val="tx1"/>
              </a:solidFill>
            </a:endParaRPr>
          </a:p>
        </p:txBody>
      </p:sp>
      <p:cxnSp>
        <p:nvCxnSpPr>
          <p:cNvPr id="266" name="Gerader Verbinder 265"/>
          <p:cNvCxnSpPr/>
          <p:nvPr/>
        </p:nvCxnSpPr>
        <p:spPr>
          <a:xfrm flipH="1">
            <a:off x="1151368" y="446538"/>
            <a:ext cx="33266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feld 267"/>
          <p:cNvSpPr txBox="1"/>
          <p:nvPr/>
        </p:nvSpPr>
        <p:spPr>
          <a:xfrm>
            <a:off x="230981" y="551107"/>
            <a:ext cx="750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Einheit:</a:t>
            </a:r>
          </a:p>
        </p:txBody>
      </p:sp>
      <p:cxnSp>
        <p:nvCxnSpPr>
          <p:cNvPr id="269" name="Gerader Verbinder 268"/>
          <p:cNvCxnSpPr/>
          <p:nvPr/>
        </p:nvCxnSpPr>
        <p:spPr>
          <a:xfrm flipH="1">
            <a:off x="1151368" y="773170"/>
            <a:ext cx="33266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Textfeld 271"/>
          <p:cNvSpPr txBox="1"/>
          <p:nvPr/>
        </p:nvSpPr>
        <p:spPr>
          <a:xfrm>
            <a:off x="231856" y="879463"/>
            <a:ext cx="1210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Funkrufname:</a:t>
            </a:r>
          </a:p>
        </p:txBody>
      </p:sp>
      <p:cxnSp>
        <p:nvCxnSpPr>
          <p:cNvPr id="273" name="Gerader Verbinder 272"/>
          <p:cNvCxnSpPr/>
          <p:nvPr/>
        </p:nvCxnSpPr>
        <p:spPr>
          <a:xfrm flipH="1">
            <a:off x="1513802" y="1098927"/>
            <a:ext cx="29642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Textfeld 274"/>
          <p:cNvSpPr txBox="1"/>
          <p:nvPr/>
        </p:nvSpPr>
        <p:spPr>
          <a:xfrm>
            <a:off x="256007" y="6375441"/>
            <a:ext cx="27222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Empfehlung Erstalarmierung PSNV-B-Einsatzkräfte:</a:t>
            </a:r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" name="Textfeld 285"/>
          <p:cNvSpPr txBox="1"/>
          <p:nvPr/>
        </p:nvSpPr>
        <p:spPr>
          <a:xfrm>
            <a:off x="2320794" y="4132100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Meldung</a:t>
            </a:r>
          </a:p>
        </p:txBody>
      </p:sp>
      <p:cxnSp>
        <p:nvCxnSpPr>
          <p:cNvPr id="287" name="Gerader Verbinder 286"/>
          <p:cNvCxnSpPr/>
          <p:nvPr/>
        </p:nvCxnSpPr>
        <p:spPr>
          <a:xfrm>
            <a:off x="2302117" y="4142714"/>
            <a:ext cx="0" cy="19058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Textfeld 290"/>
          <p:cNvSpPr txBox="1"/>
          <p:nvPr/>
        </p:nvSpPr>
        <p:spPr>
          <a:xfrm>
            <a:off x="2299752" y="4387471"/>
            <a:ext cx="252391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Wichtige Veränderungen &amp; Wahrnehmungen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jederzeit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unaufgefordert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melden!</a:t>
            </a:r>
          </a:p>
          <a:p>
            <a:pPr marL="266700" lvl="1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z.B. Ankunft &amp; Einsatzstärke, </a:t>
            </a:r>
            <a:b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Lageänderung, Anforderung von Einsatzkräften, Einsatzabschluss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Aufbau Meldung: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Wer?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(Meldender)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Wann?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50" dirty="0">
                <a:latin typeface="Arial" panose="020B0604020202020204" pitchFamily="34" charset="0"/>
                <a:cs typeface="Arial" panose="020B0604020202020204" pitchFamily="34" charset="0"/>
              </a:rPr>
              <a:t>(Uhrzeit des Geschehens)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Wo?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(Präzise Ortsangabe)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Was?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(Ereignis; Beobachtungsangaben)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Wie?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20" dirty="0">
                <a:latin typeface="Arial" panose="020B0604020202020204" pitchFamily="34" charset="0"/>
                <a:cs typeface="Arial" panose="020B0604020202020204" pitchFamily="34" charset="0"/>
              </a:rPr>
              <a:t>(Situationsbericht, eigene Maßnahmen)</a:t>
            </a:r>
          </a:p>
          <a:p>
            <a:pPr marL="180975" lvl="1" indent="-90488">
              <a:buFont typeface="Arial" panose="020B0604020202020204" pitchFamily="34" charset="0"/>
              <a:buChar char="•"/>
            </a:pPr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Wieviele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spc="-20" dirty="0">
                <a:latin typeface="Arial" panose="020B0604020202020204" pitchFamily="34" charset="0"/>
                <a:cs typeface="Arial" panose="020B0604020202020204" pitchFamily="34" charset="0"/>
              </a:rPr>
              <a:t>(Anzahl Betroffene, Einsatzkräfte)</a:t>
            </a:r>
          </a:p>
        </p:txBody>
      </p:sp>
      <p:sp>
        <p:nvSpPr>
          <p:cNvPr id="292" name="Rechteck 291"/>
          <p:cNvSpPr/>
          <p:nvPr/>
        </p:nvSpPr>
        <p:spPr>
          <a:xfrm>
            <a:off x="4070436" y="5092019"/>
            <a:ext cx="523567" cy="473358"/>
          </a:xfrm>
          <a:prstGeom prst="rect">
            <a:avLst/>
          </a:prstGeom>
          <a:solidFill>
            <a:srgbClr val="FFFF66">
              <a:alpha val="8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de-DE" sz="700" b="1" dirty="0">
                <a:solidFill>
                  <a:schemeClr val="tx1"/>
                </a:solidFill>
              </a:rPr>
              <a:t>Achtung: </a:t>
            </a:r>
            <a:r>
              <a:rPr lang="de-DE" sz="700" dirty="0">
                <a:solidFill>
                  <a:schemeClr val="tx1"/>
                </a:solidFill>
              </a:rPr>
              <a:t>Lagemeldung hat anderen Aufbau!</a:t>
            </a:r>
          </a:p>
        </p:txBody>
      </p:sp>
      <p:sp>
        <p:nvSpPr>
          <p:cNvPr id="293" name="Textfeld 292"/>
          <p:cNvSpPr txBox="1"/>
          <p:nvPr/>
        </p:nvSpPr>
        <p:spPr>
          <a:xfrm>
            <a:off x="5492208" y="8152018"/>
            <a:ext cx="1803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= Lebensbedrohliche Einsatzlagen </a:t>
            </a:r>
          </a:p>
        </p:txBody>
      </p:sp>
      <p:sp>
        <p:nvSpPr>
          <p:cNvPr id="294" name="Textfeld 293"/>
          <p:cNvSpPr txBox="1"/>
          <p:nvPr/>
        </p:nvSpPr>
        <p:spPr>
          <a:xfrm>
            <a:off x="4905999" y="8311031"/>
            <a:ext cx="245619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Genaue Infos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zu Anfahrtswegen, Aufstellungs-bereichen, Absperrungen einholen 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Ringbereitstellung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statt Bereitstellungsraum (max. 3. Einsatzfahrzeuge pro Abrufplatz, abfahrbereit für Flucht, Schlüssel stecken lassen, nicht aussteigen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„Second Hit“!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Abstand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 von Gefahrenzone ist das A und O!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Erkennen von Attentätern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unter Betroffenen:</a:t>
            </a:r>
          </a:p>
          <a:p>
            <a:pPr marL="90488" indent="-80963">
              <a:buFont typeface="Arial" panose="020B0604020202020204" pitchFamily="34" charset="0"/>
              <a:buChar char="•"/>
            </a:pPr>
            <a:endParaRPr lang="de-DE" sz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>
              <a:tabLst>
                <a:tab pos="177800" algn="l"/>
                <a:tab pos="311150" algn="l"/>
              </a:tabLst>
            </a:pP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	– Allein und nervös, lächelnd, singend?</a:t>
            </a:r>
          </a:p>
          <a:p>
            <a:pPr marL="9525">
              <a:tabLst>
                <a:tab pos="177800" algn="l"/>
                <a:tab pos="311150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	– Lockere Kleidung?</a:t>
            </a:r>
          </a:p>
          <a:p>
            <a:pPr marL="9525">
              <a:tabLst>
                <a:tab pos="177800" algn="l"/>
                <a:tab pos="311150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	– Sichtbare Elektronik?</a:t>
            </a:r>
          </a:p>
          <a:p>
            <a:pPr marL="9525">
              <a:tabLst>
                <a:tab pos="177800" algn="l"/>
                <a:tab pos="311150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	– Rumpf steif wirkend? </a:t>
            </a:r>
          </a:p>
          <a:p>
            <a:pPr marL="9525">
              <a:tabLst>
                <a:tab pos="177800" algn="l"/>
                <a:tab pos="311150" algn="l"/>
              </a:tabLst>
            </a:pPr>
            <a:r>
              <a:rPr lang="de-DE" sz="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T	– „Trigger“: Hände fest geschlossen?</a:t>
            </a:r>
          </a:p>
        </p:txBody>
      </p:sp>
      <p:pic>
        <p:nvPicPr>
          <p:cNvPr id="1138" name="Picture 114">
            <a:extLst>
              <a:ext uri="{FF2B5EF4-FFF2-40B4-BE49-F238E27FC236}">
                <a16:creationId xmlns:a16="http://schemas.microsoft.com/office/drawing/2014/main" id="{FC800700-0D02-4541-1DAE-817F7CA5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999" y="214844"/>
            <a:ext cx="482196" cy="52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B9CD306-F03B-5F38-8E2D-BEEC9F406910}"/>
              </a:ext>
            </a:extLst>
          </p:cNvPr>
          <p:cNvSpPr txBox="1"/>
          <p:nvPr/>
        </p:nvSpPr>
        <p:spPr>
          <a:xfrm>
            <a:off x="6723841" y="708446"/>
            <a:ext cx="6174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A20C9A4-430D-2E9E-A09B-42D876BFA219}"/>
              </a:ext>
            </a:extLst>
          </p:cNvPr>
          <p:cNvSpPr txBox="1"/>
          <p:nvPr/>
        </p:nvSpPr>
        <p:spPr>
          <a:xfrm>
            <a:off x="4884888" y="142760"/>
            <a:ext cx="1913580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Taktisches Cheat-Sheet </a:t>
            </a:r>
          </a:p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Gruppenführer </a:t>
            </a:r>
            <a:r>
              <a:rPr lang="de-DE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PSNV (V1.0)</a:t>
            </a:r>
            <a:endParaRPr lang="de-D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Die Angaben dieses Infoblatts beziehen sich auf die 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rechtlichen </a:t>
            </a:r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Vorgaben in </a:t>
            </a:r>
            <a:r>
              <a:rPr lang="de-DE" sz="550" b="1" dirty="0">
                <a:latin typeface="Arial" panose="020B0604020202020204" pitchFamily="34" charset="0"/>
                <a:cs typeface="Arial" panose="020B0604020202020204" pitchFamily="34" charset="0"/>
              </a:rPr>
              <a:t>Bayern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. Die Informationen wurden von erfahrenen Führungskräften </a:t>
            </a:r>
            <a:r>
              <a:rPr lang="de-DE" sz="550" dirty="0">
                <a:latin typeface="Arial" panose="020B0604020202020204" pitchFamily="34" charset="0"/>
                <a:cs typeface="Arial" panose="020B0604020202020204" pitchFamily="34" charset="0"/>
              </a:rPr>
              <a:t>der PSNV  nach bestem Wissen und </a:t>
            </a:r>
            <a:r>
              <a:rPr lang="de-DE" sz="550" dirty="0" smtClean="0">
                <a:latin typeface="Arial" panose="020B0604020202020204" pitchFamily="34" charset="0"/>
                <a:cs typeface="Arial" panose="020B0604020202020204" pitchFamily="34" charset="0"/>
              </a:rPr>
              <a:t>Gewissen zusammengestellt, dennoch sind a</a:t>
            </a:r>
            <a:r>
              <a:rPr lang="de-DE" sz="550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lle </a:t>
            </a:r>
            <a:r>
              <a:rPr lang="de-DE" sz="550" spc="-10" dirty="0">
                <a:latin typeface="Arial" panose="020B0604020202020204" pitchFamily="34" charset="0"/>
                <a:cs typeface="Arial" panose="020B0604020202020204" pitchFamily="34" charset="0"/>
              </a:rPr>
              <a:t>Angaben ohne </a:t>
            </a:r>
            <a:r>
              <a:rPr lang="de-DE" sz="550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Gewähr.</a:t>
            </a:r>
            <a:endParaRPr lang="de-DE" sz="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0" name="Gerader Verbinder 179"/>
          <p:cNvCxnSpPr/>
          <p:nvPr/>
        </p:nvCxnSpPr>
        <p:spPr>
          <a:xfrm flipH="1">
            <a:off x="0" y="10034785"/>
            <a:ext cx="755967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hteck 53"/>
          <p:cNvSpPr/>
          <p:nvPr/>
        </p:nvSpPr>
        <p:spPr>
          <a:xfrm>
            <a:off x="677297" y="10035421"/>
            <a:ext cx="6742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Erstellt 2023 vom Verein zur digitalen Unterstützung von Einsatzdiensten e.V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. Feedback erwünscht! www.hilfeapp.org </a:t>
            </a:r>
            <a:r>
              <a:rPr lang="de-DE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Lizenz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: CC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BY-NC-SA 4.0 (Weitergabe in jedwedem Format sowie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Bearbeitung </a:t>
            </a:r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erlaubt. Voraussetzungen: Angemessene Urheberangaben, </a:t>
            </a:r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keine kommerzielle Nutzung, Weitergabe zu gleichen Bedingungen).</a:t>
            </a:r>
            <a:endParaRPr lang="de-DE" sz="700" dirty="0"/>
          </a:p>
        </p:txBody>
      </p:sp>
      <p:pic>
        <p:nvPicPr>
          <p:cNvPr id="57" name="Grafik 56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 b="31013"/>
          <a:stretch/>
        </p:blipFill>
        <p:spPr>
          <a:xfrm>
            <a:off x="136255" y="10090445"/>
            <a:ext cx="593920" cy="218770"/>
          </a:xfrm>
          <a:prstGeom prst="rect">
            <a:avLst/>
          </a:prstGeom>
        </p:spPr>
      </p:pic>
      <p:pic>
        <p:nvPicPr>
          <p:cNvPr id="190" name="Grafik 189"/>
          <p:cNvPicPr>
            <a:picLocks noChangeAspect="1"/>
          </p:cNvPicPr>
          <p:nvPr/>
        </p:nvPicPr>
        <p:blipFill rotWithShape="1">
          <a:blip r:embed="rId25"/>
          <a:srcRect t="839"/>
          <a:stretch/>
        </p:blipFill>
        <p:spPr>
          <a:xfrm>
            <a:off x="3055059" y="3672458"/>
            <a:ext cx="381875" cy="403065"/>
          </a:xfrm>
          <a:prstGeom prst="rect">
            <a:avLst/>
          </a:prstGeom>
        </p:spPr>
      </p:pic>
      <p:sp>
        <p:nvSpPr>
          <p:cNvPr id="192" name="Textfeld 191"/>
          <p:cNvSpPr txBox="1"/>
          <p:nvPr/>
        </p:nvSpPr>
        <p:spPr>
          <a:xfrm>
            <a:off x="3403180" y="3631715"/>
            <a:ext cx="1297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Fachberater</a:t>
            </a:r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(z.B. Fachberater PSNV, Fachberater THW)</a:t>
            </a:r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357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609</Words>
  <Application>Microsoft Office PowerPoint</Application>
  <PresentationFormat>Benutzerdefiniert</PresentationFormat>
  <Paragraphs>197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Robert Steinhauser</dc:creator>
  <cp:lastModifiedBy>Robert Steinhauser</cp:lastModifiedBy>
  <cp:revision>50</cp:revision>
  <cp:lastPrinted>2023-12-11T11:58:04Z</cp:lastPrinted>
  <dcterms:created xsi:type="dcterms:W3CDTF">2023-12-06T12:36:22Z</dcterms:created>
  <dcterms:modified xsi:type="dcterms:W3CDTF">2024-02-24T19:32:11Z</dcterms:modified>
</cp:coreProperties>
</file>