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59" r:id="rId5"/>
  </p:sldIdLst>
  <p:sldSz cx="3779838" cy="5327650"/>
  <p:notesSz cx="6858000" cy="9144000"/>
  <p:defaultTextStyle>
    <a:defPPr>
      <a:defRPr lang="de-DE"/>
    </a:defPPr>
    <a:lvl1pPr marL="0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1pPr>
    <a:lvl2pPr marL="218542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2pPr>
    <a:lvl3pPr marL="437083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3pPr>
    <a:lvl4pPr marL="655625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4pPr>
    <a:lvl5pPr marL="874166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5pPr>
    <a:lvl6pPr marL="1092708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6pPr>
    <a:lvl7pPr marL="1311250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7pPr>
    <a:lvl8pPr marL="1529791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8pPr>
    <a:lvl9pPr marL="1748333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53" autoAdjust="0"/>
    <p:restoredTop sz="94660"/>
  </p:normalViewPr>
  <p:slideViewPr>
    <p:cSldViewPr snapToGrid="0">
      <p:cViewPr>
        <p:scale>
          <a:sx n="150" d="100"/>
          <a:sy n="150" d="100"/>
        </p:scale>
        <p:origin x="1602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488" y="871910"/>
            <a:ext cx="3212862" cy="1854811"/>
          </a:xfrm>
        </p:spPr>
        <p:txBody>
          <a:bodyPr anchor="b"/>
          <a:lstStyle>
            <a:lvl1pPr algn="ctr">
              <a:defRPr sz="248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80" y="2798250"/>
            <a:ext cx="2834879" cy="1286282"/>
          </a:xfrm>
        </p:spPr>
        <p:txBody>
          <a:bodyPr/>
          <a:lstStyle>
            <a:lvl1pPr marL="0" indent="0" algn="ctr">
              <a:buNone/>
              <a:defRPr sz="992"/>
            </a:lvl1pPr>
            <a:lvl2pPr marL="189006" indent="0" algn="ctr">
              <a:buNone/>
              <a:defRPr sz="827"/>
            </a:lvl2pPr>
            <a:lvl3pPr marL="378013" indent="0" algn="ctr">
              <a:buNone/>
              <a:defRPr sz="744"/>
            </a:lvl3pPr>
            <a:lvl4pPr marL="567019" indent="0" algn="ctr">
              <a:buNone/>
              <a:defRPr sz="661"/>
            </a:lvl4pPr>
            <a:lvl5pPr marL="756026" indent="0" algn="ctr">
              <a:buNone/>
              <a:defRPr sz="661"/>
            </a:lvl5pPr>
            <a:lvl6pPr marL="945032" indent="0" algn="ctr">
              <a:buNone/>
              <a:defRPr sz="661"/>
            </a:lvl6pPr>
            <a:lvl7pPr marL="1134039" indent="0" algn="ctr">
              <a:buNone/>
              <a:defRPr sz="661"/>
            </a:lvl7pPr>
            <a:lvl8pPr marL="1323045" indent="0" algn="ctr">
              <a:buNone/>
              <a:defRPr sz="661"/>
            </a:lvl8pPr>
            <a:lvl9pPr marL="1512052" indent="0" algn="ctr">
              <a:buNone/>
              <a:defRPr sz="661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9467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916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04947" y="283648"/>
            <a:ext cx="815028" cy="451493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864" y="283648"/>
            <a:ext cx="2397835" cy="451493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906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1619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96" y="1328214"/>
            <a:ext cx="3260110" cy="2216154"/>
          </a:xfrm>
        </p:spPr>
        <p:txBody>
          <a:bodyPr anchor="b"/>
          <a:lstStyle>
            <a:lvl1pPr>
              <a:defRPr sz="248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96" y="3565334"/>
            <a:ext cx="3260110" cy="1165423"/>
          </a:xfrm>
        </p:spPr>
        <p:txBody>
          <a:bodyPr/>
          <a:lstStyle>
            <a:lvl1pPr marL="0" indent="0">
              <a:buNone/>
              <a:defRPr sz="992">
                <a:solidFill>
                  <a:schemeClr val="tx1"/>
                </a:solidFill>
              </a:defRPr>
            </a:lvl1pPr>
            <a:lvl2pPr marL="189006" indent="0">
              <a:buNone/>
              <a:defRPr sz="827">
                <a:solidFill>
                  <a:schemeClr val="tx1">
                    <a:tint val="75000"/>
                  </a:schemeClr>
                </a:solidFill>
              </a:defRPr>
            </a:lvl2pPr>
            <a:lvl3pPr marL="378013" indent="0">
              <a:buNone/>
              <a:defRPr sz="744">
                <a:solidFill>
                  <a:schemeClr val="tx1">
                    <a:tint val="75000"/>
                  </a:schemeClr>
                </a:solidFill>
              </a:defRPr>
            </a:lvl3pPr>
            <a:lvl4pPr marL="56701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4pPr>
            <a:lvl5pPr marL="756026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5pPr>
            <a:lvl6pPr marL="94503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6pPr>
            <a:lvl7pPr marL="113403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7pPr>
            <a:lvl8pPr marL="1323045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8pPr>
            <a:lvl9pPr marL="151205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993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864" y="1418240"/>
            <a:ext cx="1606431" cy="338034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13543" y="1418240"/>
            <a:ext cx="1606431" cy="338034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501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283649"/>
            <a:ext cx="3260110" cy="1029766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357" y="1306014"/>
            <a:ext cx="1599048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57" y="1946072"/>
            <a:ext cx="1599048" cy="2862379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13543" y="1306014"/>
            <a:ext cx="1606923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13543" y="1946072"/>
            <a:ext cx="1606923" cy="2862379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361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8988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082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6923" y="767084"/>
            <a:ext cx="1913543" cy="3786085"/>
          </a:xfrm>
        </p:spPr>
        <p:txBody>
          <a:bodyPr/>
          <a:lstStyle>
            <a:lvl1pPr>
              <a:defRPr sz="1323"/>
            </a:lvl1pPr>
            <a:lvl2pPr>
              <a:defRPr sz="1158"/>
            </a:lvl2pPr>
            <a:lvl3pPr>
              <a:defRPr sz="992"/>
            </a:lvl3pPr>
            <a:lvl4pPr>
              <a:defRPr sz="827"/>
            </a:lvl4pPr>
            <a:lvl5pPr>
              <a:defRPr sz="827"/>
            </a:lvl5pPr>
            <a:lvl6pPr>
              <a:defRPr sz="827"/>
            </a:lvl6pPr>
            <a:lvl7pPr>
              <a:defRPr sz="827"/>
            </a:lvl7pPr>
            <a:lvl8pPr>
              <a:defRPr sz="827"/>
            </a:lvl8pPr>
            <a:lvl9pPr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4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06923" y="767084"/>
            <a:ext cx="1913543" cy="3786085"/>
          </a:xfrm>
        </p:spPr>
        <p:txBody>
          <a:bodyPr anchor="t"/>
          <a:lstStyle>
            <a:lvl1pPr marL="0" indent="0">
              <a:buNone/>
              <a:defRPr sz="1323"/>
            </a:lvl1pPr>
            <a:lvl2pPr marL="189006" indent="0">
              <a:buNone/>
              <a:defRPr sz="1158"/>
            </a:lvl2pPr>
            <a:lvl3pPr marL="378013" indent="0">
              <a:buNone/>
              <a:defRPr sz="992"/>
            </a:lvl3pPr>
            <a:lvl4pPr marL="567019" indent="0">
              <a:buNone/>
              <a:defRPr sz="827"/>
            </a:lvl4pPr>
            <a:lvl5pPr marL="756026" indent="0">
              <a:buNone/>
              <a:defRPr sz="827"/>
            </a:lvl5pPr>
            <a:lvl6pPr marL="945032" indent="0">
              <a:buNone/>
              <a:defRPr sz="827"/>
            </a:lvl6pPr>
            <a:lvl7pPr marL="1134039" indent="0">
              <a:buNone/>
              <a:defRPr sz="827"/>
            </a:lvl7pPr>
            <a:lvl8pPr marL="1323045" indent="0">
              <a:buNone/>
              <a:defRPr sz="827"/>
            </a:lvl8pPr>
            <a:lvl9pPr marL="1512052" indent="0">
              <a:buNone/>
              <a:defRPr sz="827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7174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864" y="283649"/>
            <a:ext cx="3260110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64" y="1418240"/>
            <a:ext cx="3260110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864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6E600-4CF7-4259-AAA3-1DE6DA7DADCD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2072" y="4937943"/>
            <a:ext cx="1275695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69510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9D82A-EF08-4375-80B1-5EFDACE3A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906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78013" rtl="0" eaLnBrk="1" latinLnBrk="0" hangingPunct="1">
        <a:lnSpc>
          <a:spcPct val="90000"/>
        </a:lnSpc>
        <a:spcBef>
          <a:spcPct val="0"/>
        </a:spcBef>
        <a:buNone/>
        <a:defRPr sz="18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503" indent="-94503" algn="l" defTabSz="378013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158" kern="1200">
          <a:solidFill>
            <a:schemeClr val="tx1"/>
          </a:solidFill>
          <a:latin typeface="+mn-lt"/>
          <a:ea typeface="+mn-ea"/>
          <a:cs typeface="+mn-cs"/>
        </a:defRPr>
      </a:lvl1pPr>
      <a:lvl2pPr marL="283510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47251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827" kern="1200">
          <a:solidFill>
            <a:schemeClr val="tx1"/>
          </a:solidFill>
          <a:latin typeface="+mn-lt"/>
          <a:ea typeface="+mn-ea"/>
          <a:cs typeface="+mn-cs"/>
        </a:defRPr>
      </a:lvl3pPr>
      <a:lvl4pPr marL="661523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85052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103953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228542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41754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606555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1pPr>
      <a:lvl2pPr marL="18900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2pPr>
      <a:lvl3pPr marL="378013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3pPr>
      <a:lvl4pPr marL="56701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75602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94503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13403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323045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51205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0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11" Type="http://schemas.openxmlformats.org/officeDocument/2006/relationships/image" Target="../media/image17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.pn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13.png"/><Relationship Id="rId9" Type="http://schemas.openxmlformats.org/officeDocument/2006/relationships/image" Target="../media/image16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4">
            <a:extLst>
              <a:ext uri="{FF2B5EF4-FFF2-40B4-BE49-F238E27FC236}">
                <a16:creationId xmlns:a16="http://schemas.microsoft.com/office/drawing/2014/main" id="{FC800700-0D02-4541-1DAE-817F7CA5E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543" y="75771"/>
            <a:ext cx="567763" cy="61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0B9CD306-F03B-5F38-8E2D-BEEC9F406910}"/>
              </a:ext>
            </a:extLst>
          </p:cNvPr>
          <p:cNvSpPr txBox="1"/>
          <p:nvPr/>
        </p:nvSpPr>
        <p:spPr>
          <a:xfrm>
            <a:off x="3122152" y="640057"/>
            <a:ext cx="6174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Bayern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A20C9A4-430D-2E9E-A09B-42D876BFA219}"/>
              </a:ext>
            </a:extLst>
          </p:cNvPr>
          <p:cNvSpPr txBox="1"/>
          <p:nvPr/>
        </p:nvSpPr>
        <p:spPr>
          <a:xfrm>
            <a:off x="17787" y="18850"/>
            <a:ext cx="316805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Taktisches Cheat-Sheet </a:t>
            </a:r>
          </a:p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Gruppenführer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PSNV (V1.0)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Gerader Verbinder 5"/>
          <p:cNvCxnSpPr/>
          <p:nvPr/>
        </p:nvCxnSpPr>
        <p:spPr>
          <a:xfrm flipH="1">
            <a:off x="1" y="5012774"/>
            <a:ext cx="37798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hteck 6"/>
          <p:cNvSpPr/>
          <p:nvPr/>
        </p:nvSpPr>
        <p:spPr>
          <a:xfrm>
            <a:off x="553584" y="5016276"/>
            <a:ext cx="325097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500" spc="-20" dirty="0">
                <a:latin typeface="Arial" panose="020B0604020202020204" pitchFamily="34" charset="0"/>
                <a:cs typeface="Arial" panose="020B0604020202020204" pitchFamily="34" charset="0"/>
              </a:rPr>
              <a:t>Erstellt </a:t>
            </a:r>
            <a:r>
              <a:rPr lang="de-DE" sz="500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de-DE" sz="500" spc="-20" dirty="0">
                <a:latin typeface="Arial" panose="020B0604020202020204" pitchFamily="34" charset="0"/>
                <a:cs typeface="Arial" panose="020B0604020202020204" pitchFamily="34" charset="0"/>
              </a:rPr>
              <a:t>vom Verein zur digitalen Unterstützung von Einsatzdiensten e.V</a:t>
            </a:r>
            <a:r>
              <a:rPr lang="de-DE" sz="500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. www.hilfeapp.org Feedback erwünscht! </a:t>
            </a:r>
            <a:r>
              <a:rPr lang="de-DE" sz="500" b="1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Lizenz</a:t>
            </a:r>
            <a:r>
              <a:rPr lang="de-DE" sz="500" spc="-20" dirty="0">
                <a:latin typeface="Arial" panose="020B0604020202020204" pitchFamily="34" charset="0"/>
                <a:cs typeface="Arial" panose="020B0604020202020204" pitchFamily="34" charset="0"/>
              </a:rPr>
              <a:t>: CC </a:t>
            </a:r>
            <a:r>
              <a:rPr lang="de-DE" sz="500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BY-NC-SA 4.0 (Weitergabe in jedwedem Format sowie </a:t>
            </a:r>
            <a:r>
              <a:rPr lang="de-DE" sz="500" spc="-20" dirty="0">
                <a:latin typeface="Arial" panose="020B0604020202020204" pitchFamily="34" charset="0"/>
                <a:cs typeface="Arial" panose="020B0604020202020204" pitchFamily="34" charset="0"/>
              </a:rPr>
              <a:t>Bearbeitung </a:t>
            </a:r>
            <a:r>
              <a:rPr lang="de-DE" sz="500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erlaubt. Voraussetzungen: Angemessene Urheberangaben, </a:t>
            </a:r>
            <a:r>
              <a:rPr lang="de-DE" sz="500" spc="-20" dirty="0">
                <a:latin typeface="Arial" panose="020B0604020202020204" pitchFamily="34" charset="0"/>
                <a:cs typeface="Arial" panose="020B0604020202020204" pitchFamily="34" charset="0"/>
              </a:rPr>
              <a:t>keine kommerzielle Nutzung, Weitergabe zu gleichen Bedingungen).</a:t>
            </a:r>
            <a:endParaRPr lang="de-DE" sz="500" spc="-2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 b="31013"/>
          <a:stretch/>
        </p:blipFill>
        <p:spPr>
          <a:xfrm>
            <a:off x="17787" y="5071325"/>
            <a:ext cx="593920" cy="21877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22542"/>
            <a:ext cx="1635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Personalplanung</a:t>
            </a: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0" y="904196"/>
            <a:ext cx="37798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 flipH="1">
            <a:off x="0" y="2864381"/>
            <a:ext cx="37798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145607"/>
              </p:ext>
            </p:extLst>
          </p:nvPr>
        </p:nvGraphicFramePr>
        <p:xfrm>
          <a:off x="87162" y="1472982"/>
          <a:ext cx="3599996" cy="1184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900">
                  <a:extLst>
                    <a:ext uri="{9D8B030D-6E8A-4147-A177-3AD203B41FA5}">
                      <a16:colId xmlns:a16="http://schemas.microsoft.com/office/drawing/2014/main" val="3639437262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3300538056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563133531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1104290811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1666560320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3698379923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821359682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453679873"/>
                    </a:ext>
                  </a:extLst>
                </a:gridCol>
                <a:gridCol w="364512">
                  <a:extLst>
                    <a:ext uri="{9D8B030D-6E8A-4147-A177-3AD203B41FA5}">
                      <a16:colId xmlns:a16="http://schemas.microsoft.com/office/drawing/2014/main" val="2516494310"/>
                    </a:ext>
                  </a:extLst>
                </a:gridCol>
              </a:tblGrid>
              <a:tr h="288551">
                <a:tc>
                  <a:txBody>
                    <a:bodyPr/>
                    <a:lstStyle/>
                    <a:p>
                      <a:pPr algn="l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Betroffene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1-3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4-10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16-25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26-35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36-50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51-80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81-100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527013"/>
                  </a:ext>
                </a:extLst>
              </a:tr>
              <a:tr h="29852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Kategorie 1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de-DE" sz="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Geringe Intensität,  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de-DE" sz="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wenig Dynamik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-/-/1/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-/-/3/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1/1/4/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1/3/12/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784843"/>
                  </a:ext>
                </a:extLst>
              </a:tr>
              <a:tr h="2985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Kategorie 2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Starke Intensität, 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wenig Dynamik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-/-/3/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1/4/16/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1/5/20/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801748"/>
                  </a:ext>
                </a:extLst>
              </a:tr>
              <a:tr h="2985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Kategorie 3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Starke Intensität, 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hohe Dynamik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1/3/12/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1/5/20/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1/7/28/</a:t>
                      </a:r>
                      <a:r>
                        <a:rPr lang="de-DE" sz="700" u="sng" dirty="0"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071868"/>
                  </a:ext>
                </a:extLst>
              </a:tr>
            </a:tbl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2255828" y="951732"/>
            <a:ext cx="1540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>
                <a:latin typeface="Arial" panose="020B0604020202020204" pitchFamily="34" charset="0"/>
                <a:cs typeface="Arial" panose="020B0604020202020204" pitchFamily="34" charset="0"/>
              </a:rPr>
              <a:t>Leiter   Gruppenführer   Einsatzkräfte   </a:t>
            </a:r>
            <a:r>
              <a:rPr lang="de-DE" sz="500" u="sng" dirty="0">
                <a:latin typeface="Arial" panose="020B0604020202020204" pitchFamily="34" charset="0"/>
                <a:cs typeface="Arial" panose="020B0604020202020204" pitchFamily="34" charset="0"/>
              </a:rPr>
              <a:t>Gesamt</a:t>
            </a:r>
          </a:p>
        </p:txBody>
      </p:sp>
      <p:cxnSp>
        <p:nvCxnSpPr>
          <p:cNvPr id="14" name="Gerade Verbindung mit Pfeil 13"/>
          <p:cNvCxnSpPr/>
          <p:nvPr/>
        </p:nvCxnSpPr>
        <p:spPr>
          <a:xfrm>
            <a:off x="2437593" y="1069853"/>
            <a:ext cx="505333" cy="118818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2737660" y="1071822"/>
            <a:ext cx="367583" cy="109706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>
            <a:off x="3178484" y="1071541"/>
            <a:ext cx="86089" cy="117131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 flipH="1">
            <a:off x="3411317" y="1072722"/>
            <a:ext cx="135852" cy="108756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0" y="1308693"/>
            <a:ext cx="27222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Empfehlung Erstalarmierung PSNV-B-Einsatzkräfte:</a:t>
            </a:r>
            <a:endParaRPr lang="de-DE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490538" y="1150555"/>
            <a:ext cx="3136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Taktische Einheit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PSNV in Bayern: </a:t>
            </a:r>
            <a:r>
              <a:rPr lang="de-DE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Gruppe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PSNV   0 / 1 / 4 / </a:t>
            </a:r>
            <a:r>
              <a:rPr lang="de-DE" sz="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3A20C9A4-430D-2E9E-A09B-42D876BFA219}"/>
              </a:ext>
            </a:extLst>
          </p:cNvPr>
          <p:cNvSpPr txBox="1"/>
          <p:nvPr/>
        </p:nvSpPr>
        <p:spPr>
          <a:xfrm>
            <a:off x="27673" y="537539"/>
            <a:ext cx="3077570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550" dirty="0">
                <a:latin typeface="Arial" panose="020B0604020202020204" pitchFamily="34" charset="0"/>
                <a:cs typeface="Arial" panose="020B0604020202020204" pitchFamily="34" charset="0"/>
              </a:rPr>
              <a:t>Die Angaben dieses Infoblatts beziehen sich auf die </a:t>
            </a:r>
            <a:r>
              <a:rPr lang="de-DE" sz="550" dirty="0" smtClean="0">
                <a:latin typeface="Arial" panose="020B0604020202020204" pitchFamily="34" charset="0"/>
                <a:cs typeface="Arial" panose="020B0604020202020204" pitchFamily="34" charset="0"/>
              </a:rPr>
              <a:t>rechtlichen </a:t>
            </a:r>
            <a:r>
              <a:rPr lang="de-DE" sz="550" dirty="0">
                <a:latin typeface="Arial" panose="020B0604020202020204" pitchFamily="34" charset="0"/>
                <a:cs typeface="Arial" panose="020B0604020202020204" pitchFamily="34" charset="0"/>
              </a:rPr>
              <a:t>Vorgaben in </a:t>
            </a:r>
            <a:r>
              <a:rPr lang="de-DE" sz="550" b="1" dirty="0">
                <a:latin typeface="Arial" panose="020B0604020202020204" pitchFamily="34" charset="0"/>
                <a:cs typeface="Arial" panose="020B0604020202020204" pitchFamily="34" charset="0"/>
              </a:rPr>
              <a:t>Bayern</a:t>
            </a:r>
            <a:r>
              <a:rPr lang="de-DE" sz="550" dirty="0" smtClean="0">
                <a:latin typeface="Arial" panose="020B0604020202020204" pitchFamily="34" charset="0"/>
                <a:cs typeface="Arial" panose="020B0604020202020204" pitchFamily="34" charset="0"/>
              </a:rPr>
              <a:t>. Die Informationen wurden von erfahrenen Führungskräften </a:t>
            </a:r>
            <a:r>
              <a:rPr lang="de-DE" sz="550" dirty="0">
                <a:latin typeface="Arial" panose="020B0604020202020204" pitchFamily="34" charset="0"/>
                <a:cs typeface="Arial" panose="020B0604020202020204" pitchFamily="34" charset="0"/>
              </a:rPr>
              <a:t>der </a:t>
            </a:r>
            <a:r>
              <a:rPr lang="de-DE" sz="550" dirty="0" smtClean="0">
                <a:latin typeface="Arial" panose="020B0604020202020204" pitchFamily="34" charset="0"/>
                <a:cs typeface="Arial" panose="020B0604020202020204" pitchFamily="34" charset="0"/>
              </a:rPr>
              <a:t>PSNV </a:t>
            </a:r>
            <a:r>
              <a:rPr lang="de-DE" sz="550" dirty="0">
                <a:latin typeface="Arial" panose="020B0604020202020204" pitchFamily="34" charset="0"/>
                <a:cs typeface="Arial" panose="020B0604020202020204" pitchFamily="34" charset="0"/>
              </a:rPr>
              <a:t>nach bestem Wissen und </a:t>
            </a:r>
            <a:r>
              <a:rPr lang="de-DE" sz="550" dirty="0" smtClean="0">
                <a:latin typeface="Arial" panose="020B0604020202020204" pitchFamily="34" charset="0"/>
                <a:cs typeface="Arial" panose="020B0604020202020204" pitchFamily="34" charset="0"/>
              </a:rPr>
              <a:t>Gewissen zusammengestellt, dennoch sind a</a:t>
            </a:r>
            <a:r>
              <a:rPr lang="de-DE" sz="550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lle </a:t>
            </a:r>
            <a:r>
              <a:rPr lang="de-DE" sz="550" spc="-10" dirty="0">
                <a:latin typeface="Arial" panose="020B0604020202020204" pitchFamily="34" charset="0"/>
                <a:cs typeface="Arial" panose="020B0604020202020204" pitchFamily="34" charset="0"/>
              </a:rPr>
              <a:t>Angaben ohne </a:t>
            </a:r>
            <a:r>
              <a:rPr lang="de-DE" sz="550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Gewähr.</a:t>
            </a:r>
            <a:endParaRPr lang="de-DE" sz="5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9898" y="2627889"/>
            <a:ext cx="36772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500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Basierend auf der „PSNV-Personalplanungs-Drehscheibe“ des Bundesamts für Bevölkerungsschutz und Katastrophenhilfe, </a:t>
            </a:r>
            <a:r>
              <a:rPr lang="de-DE" sz="500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größtenteils angepasst </a:t>
            </a:r>
            <a:r>
              <a:rPr lang="de-DE" sz="500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an Vielfache der taktischen Einheit PSNV in Bayern.</a:t>
            </a:r>
            <a:endParaRPr lang="de-DE" sz="500" spc="-20" dirty="0"/>
          </a:p>
        </p:txBody>
      </p:sp>
      <p:sp>
        <p:nvSpPr>
          <p:cNvPr id="24" name="Textfeld 23"/>
          <p:cNvSpPr txBox="1"/>
          <p:nvPr/>
        </p:nvSpPr>
        <p:spPr>
          <a:xfrm>
            <a:off x="0" y="2874244"/>
            <a:ext cx="1719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Taktische Zeichen</a:t>
            </a:r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57" y="4180707"/>
            <a:ext cx="312723" cy="267378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60" y="4566835"/>
            <a:ext cx="286142" cy="268942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884" y="3161887"/>
            <a:ext cx="283015" cy="278324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7046" y="4679410"/>
            <a:ext cx="365887" cy="242361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383" y="3890293"/>
            <a:ext cx="381522" cy="226724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492" y="3539028"/>
            <a:ext cx="320664" cy="245842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1982" y="3163077"/>
            <a:ext cx="244061" cy="238716"/>
          </a:xfrm>
          <a:prstGeom prst="rect">
            <a:avLst/>
          </a:prstGeom>
        </p:spPr>
      </p:pic>
      <p:sp>
        <p:nvSpPr>
          <p:cNvPr id="34" name="Textfeld 33"/>
          <p:cNvSpPr txBox="1"/>
          <p:nvPr/>
        </p:nvSpPr>
        <p:spPr>
          <a:xfrm>
            <a:off x="384261" y="3101658"/>
            <a:ext cx="16305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Bereitstellungsraum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Anfahrtspunkt für alle Einsatzkräfte: </a:t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Sammeln und Gliederung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377144" y="4511699"/>
            <a:ext cx="166891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Behandlungsplatz (BHP)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Notfallmedizinische Versorgung von Verletzten vor Abtransport Krankenhaus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2340289" y="3098416"/>
            <a:ext cx="147025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Anlaufstelle für Betroffene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Auffangen und Einsammeln von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Unverletzten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Weiter-transport 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zu Betreuungsstelle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384366" y="4130988"/>
            <a:ext cx="1748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Patientenablage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Sammelpunkt für Verletzte an Grenze </a:t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des Gefahrenbereichs, Sichtung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2350291" y="3602013"/>
            <a:ext cx="138191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Betreuungsstelle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Verpflegung und soziale Betreuung von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bis zu 200) Betroffenen</a:t>
            </a:r>
          </a:p>
        </p:txBody>
      </p:sp>
      <p:pic>
        <p:nvPicPr>
          <p:cNvPr id="39" name="Grafik 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14273" y="4167043"/>
            <a:ext cx="370577" cy="308033"/>
          </a:xfrm>
          <a:prstGeom prst="rect">
            <a:avLst/>
          </a:prstGeom>
        </p:spPr>
      </p:pic>
      <p:grpSp>
        <p:nvGrpSpPr>
          <p:cNvPr id="40" name="Gruppieren 39"/>
          <p:cNvGrpSpPr/>
          <p:nvPr/>
        </p:nvGrpSpPr>
        <p:grpSpPr>
          <a:xfrm>
            <a:off x="1983995" y="3633967"/>
            <a:ext cx="403195" cy="308889"/>
            <a:chOff x="2207200" y="8104823"/>
            <a:chExt cx="403195" cy="308889"/>
          </a:xfrm>
        </p:grpSpPr>
        <p:pic>
          <p:nvPicPr>
            <p:cNvPr id="41" name="Grafik 4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237479" y="8105679"/>
              <a:ext cx="370577" cy="308033"/>
            </a:xfrm>
            <a:prstGeom prst="rect">
              <a:avLst/>
            </a:prstGeom>
          </p:spPr>
        </p:pic>
        <p:sp>
          <p:nvSpPr>
            <p:cNvPr id="42" name="Rechteck 41"/>
            <p:cNvSpPr/>
            <p:nvPr/>
          </p:nvSpPr>
          <p:spPr>
            <a:xfrm rot="20127986">
              <a:off x="2207200" y="8117755"/>
              <a:ext cx="26209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/>
          </p:nvSpPr>
          <p:spPr>
            <a:xfrm rot="1472014" flipH="1">
              <a:off x="2348302" y="8104823"/>
              <a:ext cx="26209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4" name="Textfeld 43"/>
          <p:cNvSpPr txBox="1"/>
          <p:nvPr/>
        </p:nvSpPr>
        <p:spPr>
          <a:xfrm>
            <a:off x="2350291" y="4109054"/>
            <a:ext cx="138191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Betreuungsplatz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Verpflegung, soziale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Betreuung 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und Unterbringung von (bis zu 500) Betroffenen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2347620" y="4597544"/>
            <a:ext cx="13312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Krankenhaus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Medizinische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Weiter-versorgung von 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Verletzten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388712" y="3454360"/>
            <a:ext cx="16526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Einsatzleitung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Standort von </a:t>
            </a:r>
            <a:r>
              <a:rPr lang="de-DE" sz="700" dirty="0" err="1">
                <a:latin typeface="Arial" panose="020B0604020202020204" pitchFamily="34" charset="0"/>
                <a:cs typeface="Arial" panose="020B0604020202020204" pitchFamily="34" charset="0"/>
              </a:rPr>
              <a:t>SanEL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, ÖEL, Leiter PSNV, etc.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388712" y="3835114"/>
            <a:ext cx="16526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Einheit PSNV</a:t>
            </a:r>
          </a:p>
          <a:p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Standardpersonalstärke (BY) 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0/1/4/</a:t>
            </a:r>
            <a:r>
              <a:rPr lang="de-DE" sz="7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10266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erader Verbinder 11"/>
          <p:cNvCxnSpPr/>
          <p:nvPr/>
        </p:nvCxnSpPr>
        <p:spPr>
          <a:xfrm>
            <a:off x="1886961" y="521517"/>
            <a:ext cx="0" cy="421383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Gerader Verbinder 1"/>
          <p:cNvCxnSpPr/>
          <p:nvPr/>
        </p:nvCxnSpPr>
        <p:spPr>
          <a:xfrm>
            <a:off x="0" y="2419091"/>
            <a:ext cx="3779838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0" y="4693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Eingliederung PSNV in die Führungs- </a:t>
            </a:r>
          </a:p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und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Aufbauorganisation</a:t>
            </a:r>
          </a:p>
        </p:txBody>
      </p:sp>
      <p:cxnSp>
        <p:nvCxnSpPr>
          <p:cNvPr id="5" name="Gerader Verbinder 4"/>
          <p:cNvCxnSpPr/>
          <p:nvPr/>
        </p:nvCxnSpPr>
        <p:spPr>
          <a:xfrm flipH="1">
            <a:off x="1" y="4735356"/>
            <a:ext cx="37798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605" y="2863300"/>
            <a:ext cx="468005" cy="498028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318341" y="865229"/>
            <a:ext cx="507862" cy="1289783"/>
            <a:chOff x="437518" y="1031370"/>
            <a:chExt cx="388685" cy="987117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518" y="1031370"/>
              <a:ext cx="385669" cy="411964"/>
            </a:xfrm>
            <a:prstGeom prst="rect">
              <a:avLst/>
            </a:prstGeom>
          </p:spPr>
        </p:pic>
        <p:grpSp>
          <p:nvGrpSpPr>
            <p:cNvPr id="16" name="Gruppieren 15"/>
            <p:cNvGrpSpPr/>
            <p:nvPr/>
          </p:nvGrpSpPr>
          <p:grpSpPr>
            <a:xfrm>
              <a:off x="439071" y="1603826"/>
              <a:ext cx="387132" cy="414661"/>
              <a:chOff x="1248251" y="5140831"/>
              <a:chExt cx="387132" cy="414661"/>
            </a:xfrm>
          </p:grpSpPr>
          <p:graphicFrame>
            <p:nvGraphicFramePr>
              <p:cNvPr id="17" name="Objekt 1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35244694"/>
                  </p:ext>
                </p:extLst>
              </p:nvPr>
            </p:nvGraphicFramePr>
            <p:xfrm>
              <a:off x="1248251" y="5140831"/>
              <a:ext cx="387132" cy="41466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2" r:id="rId5" imgW="2856960" imgH="3060000" progId="">
                      <p:embed/>
                    </p:oleObj>
                  </mc:Choice>
                  <mc:Fallback>
                    <p:oleObj r:id="rId5" imgW="2856960" imgH="3060000" progId="">
                      <p:embed/>
                      <p:pic>
                        <p:nvPicPr>
                          <p:cNvPr id="66" name="Objekt 65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248251" y="5140831"/>
                            <a:ext cx="387132" cy="41466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" name="Textfeld 17"/>
              <p:cNvSpPr txBox="1"/>
              <p:nvPr/>
            </p:nvSpPr>
            <p:spPr>
              <a:xfrm>
                <a:off x="1319575" y="5190641"/>
                <a:ext cx="252728" cy="82443"/>
              </a:xfrm>
              <a:prstGeom prst="rect">
                <a:avLst/>
              </a:prstGeom>
              <a:solidFill>
                <a:srgbClr val="C4C4C4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de-DE" sz="3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Gruppenführer </a:t>
                </a:r>
              </a:p>
              <a:p>
                <a:pPr algn="ctr"/>
                <a:r>
                  <a:rPr lang="de-DE" sz="3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PSNV</a:t>
                </a:r>
              </a:p>
            </p:txBody>
          </p:sp>
        </p:grpSp>
        <p:cxnSp>
          <p:nvCxnSpPr>
            <p:cNvPr id="20" name="Gerade Verbindung mit Pfeil 19"/>
            <p:cNvCxnSpPr/>
            <p:nvPr/>
          </p:nvCxnSpPr>
          <p:spPr>
            <a:xfrm flipV="1">
              <a:off x="635809" y="1465667"/>
              <a:ext cx="0" cy="11849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ieren 18"/>
          <p:cNvGrpSpPr/>
          <p:nvPr/>
        </p:nvGrpSpPr>
        <p:grpSpPr>
          <a:xfrm>
            <a:off x="2075993" y="800641"/>
            <a:ext cx="1514813" cy="1531668"/>
            <a:chOff x="2204560" y="943779"/>
            <a:chExt cx="1202327" cy="1215703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06850" y="943779"/>
              <a:ext cx="382747" cy="407582"/>
            </a:xfrm>
            <a:prstGeom prst="rect">
              <a:avLst/>
            </a:prstGeom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 rotWithShape="1">
            <a:blip r:embed="rId8"/>
            <a:srcRect t="1066"/>
            <a:stretch/>
          </p:blipFill>
          <p:spPr>
            <a:xfrm>
              <a:off x="3023410" y="945960"/>
              <a:ext cx="383477" cy="405401"/>
            </a:xfrm>
            <a:prstGeom prst="rect">
              <a:avLst/>
            </a:prstGeom>
          </p:spPr>
        </p:pic>
        <p:pic>
          <p:nvPicPr>
            <p:cNvPr id="11" name="Grafik 10"/>
            <p:cNvPicPr>
              <a:picLocks noChangeAspect="1"/>
            </p:cNvPicPr>
            <p:nvPr/>
          </p:nvPicPr>
          <p:blipFill rotWithShape="1">
            <a:blip r:embed="rId9"/>
            <a:srcRect b="496"/>
            <a:stretch/>
          </p:blipFill>
          <p:spPr>
            <a:xfrm>
              <a:off x="2204560" y="1214499"/>
              <a:ext cx="387130" cy="407016"/>
            </a:xfrm>
            <a:prstGeom prst="rect">
              <a:avLst/>
            </a:prstGeom>
          </p:spPr>
        </p:pic>
        <p:grpSp>
          <p:nvGrpSpPr>
            <p:cNvPr id="13" name="Gruppieren 12"/>
            <p:cNvGrpSpPr/>
            <p:nvPr/>
          </p:nvGrpSpPr>
          <p:grpSpPr>
            <a:xfrm>
              <a:off x="2204561" y="1744821"/>
              <a:ext cx="387131" cy="414661"/>
              <a:chOff x="1248252" y="5099251"/>
              <a:chExt cx="387131" cy="414661"/>
            </a:xfrm>
          </p:grpSpPr>
          <p:graphicFrame>
            <p:nvGraphicFramePr>
              <p:cNvPr id="14" name="Objekt 1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45383430"/>
                  </p:ext>
                </p:extLst>
              </p:nvPr>
            </p:nvGraphicFramePr>
            <p:xfrm>
              <a:off x="1248252" y="5099251"/>
              <a:ext cx="387131" cy="41466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3" r:id="rId10" imgW="2856960" imgH="3060000" progId="">
                      <p:embed/>
                    </p:oleObj>
                  </mc:Choice>
                  <mc:Fallback>
                    <p:oleObj r:id="rId10" imgW="2856960" imgH="3060000" progId="">
                      <p:embed/>
                      <p:pic>
                        <p:nvPicPr>
                          <p:cNvPr id="62" name="Objekt 61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248252" y="5099251"/>
                            <a:ext cx="387131" cy="41466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5" name="Textfeld 14"/>
              <p:cNvSpPr txBox="1"/>
              <p:nvPr/>
            </p:nvSpPr>
            <p:spPr>
              <a:xfrm>
                <a:off x="1314891" y="5149061"/>
                <a:ext cx="262099" cy="85500"/>
              </a:xfrm>
              <a:prstGeom prst="rect">
                <a:avLst/>
              </a:prstGeom>
              <a:solidFill>
                <a:srgbClr val="C4C4C4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de-DE" sz="3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Gruppenführer </a:t>
                </a:r>
              </a:p>
              <a:p>
                <a:pPr algn="ctr"/>
                <a:r>
                  <a:rPr lang="de-DE" sz="3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PSNV</a:t>
                </a:r>
              </a:p>
            </p:txBody>
          </p:sp>
        </p:grpSp>
        <p:cxnSp>
          <p:nvCxnSpPr>
            <p:cNvPr id="21" name="Gerade Verbindung mit Pfeil 20"/>
            <p:cNvCxnSpPr/>
            <p:nvPr/>
          </p:nvCxnSpPr>
          <p:spPr>
            <a:xfrm flipV="1">
              <a:off x="2399924" y="1644435"/>
              <a:ext cx="0" cy="7766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/>
            <p:cNvCxnSpPr/>
            <p:nvPr/>
          </p:nvCxnSpPr>
          <p:spPr>
            <a:xfrm rot="3540000" flipV="1">
              <a:off x="2543611" y="1128553"/>
              <a:ext cx="0" cy="11849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ieren 44"/>
          <p:cNvGrpSpPr/>
          <p:nvPr/>
        </p:nvGrpSpPr>
        <p:grpSpPr>
          <a:xfrm>
            <a:off x="202251" y="2844230"/>
            <a:ext cx="1421915" cy="1856618"/>
            <a:chOff x="245686" y="2898629"/>
            <a:chExt cx="1202327" cy="1569898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4872" y="2898629"/>
              <a:ext cx="382017" cy="408312"/>
            </a:xfrm>
            <a:prstGeom prst="rect">
              <a:avLst/>
            </a:prstGeom>
          </p:spPr>
        </p:pic>
        <p:pic>
          <p:nvPicPr>
            <p:cNvPr id="23" name="Grafik 2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7976" y="3399826"/>
              <a:ext cx="382747" cy="407582"/>
            </a:xfrm>
            <a:prstGeom prst="rect">
              <a:avLst/>
            </a:prstGeom>
          </p:spPr>
        </p:pic>
        <p:pic>
          <p:nvPicPr>
            <p:cNvPr id="24" name="Grafik 23"/>
            <p:cNvPicPr>
              <a:picLocks noChangeAspect="1"/>
            </p:cNvPicPr>
            <p:nvPr/>
          </p:nvPicPr>
          <p:blipFill rotWithShape="1">
            <a:blip r:embed="rId8"/>
            <a:srcRect t="1066"/>
            <a:stretch/>
          </p:blipFill>
          <p:spPr>
            <a:xfrm>
              <a:off x="1064536" y="3402007"/>
              <a:ext cx="383477" cy="405401"/>
            </a:xfrm>
            <a:prstGeom prst="rect">
              <a:avLst/>
            </a:prstGeom>
          </p:spPr>
        </p:pic>
        <p:pic>
          <p:nvPicPr>
            <p:cNvPr id="25" name="Grafik 24"/>
            <p:cNvPicPr>
              <a:picLocks noChangeAspect="1"/>
            </p:cNvPicPr>
            <p:nvPr/>
          </p:nvPicPr>
          <p:blipFill rotWithShape="1">
            <a:blip r:embed="rId9"/>
            <a:srcRect b="496"/>
            <a:stretch/>
          </p:blipFill>
          <p:spPr>
            <a:xfrm>
              <a:off x="245686" y="3570097"/>
              <a:ext cx="387130" cy="407016"/>
            </a:xfrm>
            <a:prstGeom prst="rect">
              <a:avLst/>
            </a:prstGeom>
          </p:spPr>
        </p:pic>
        <p:grpSp>
          <p:nvGrpSpPr>
            <p:cNvPr id="26" name="Gruppieren 25"/>
            <p:cNvGrpSpPr/>
            <p:nvPr/>
          </p:nvGrpSpPr>
          <p:grpSpPr>
            <a:xfrm>
              <a:off x="245687" y="4053866"/>
              <a:ext cx="387131" cy="414661"/>
              <a:chOff x="1248252" y="5011178"/>
              <a:chExt cx="387131" cy="414661"/>
            </a:xfrm>
          </p:grpSpPr>
          <p:graphicFrame>
            <p:nvGraphicFramePr>
              <p:cNvPr id="27" name="Objekt 2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24462598"/>
                  </p:ext>
                </p:extLst>
              </p:nvPr>
            </p:nvGraphicFramePr>
            <p:xfrm>
              <a:off x="1248252" y="5011178"/>
              <a:ext cx="387131" cy="41466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4" r:id="rId12" imgW="2856960" imgH="3060000" progId="">
                      <p:embed/>
                    </p:oleObj>
                  </mc:Choice>
                  <mc:Fallback>
                    <p:oleObj r:id="rId12" imgW="2856960" imgH="3060000" progId="">
                      <p:embed/>
                      <p:pic>
                        <p:nvPicPr>
                          <p:cNvPr id="85" name="Objekt 84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248252" y="5011178"/>
                            <a:ext cx="387131" cy="41466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" name="Textfeld 27"/>
              <p:cNvSpPr txBox="1"/>
              <p:nvPr/>
            </p:nvSpPr>
            <p:spPr>
              <a:xfrm>
                <a:off x="1320906" y="5060988"/>
                <a:ext cx="250068" cy="83100"/>
              </a:xfrm>
              <a:prstGeom prst="rect">
                <a:avLst/>
              </a:prstGeom>
              <a:solidFill>
                <a:srgbClr val="C4C4C4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de-DE" sz="27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Gruppenführer </a:t>
                </a:r>
              </a:p>
              <a:p>
                <a:pPr algn="ctr"/>
                <a:r>
                  <a:rPr lang="de-DE" sz="27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PSNV</a:t>
                </a:r>
              </a:p>
            </p:txBody>
          </p:sp>
        </p:grpSp>
        <p:cxnSp>
          <p:nvCxnSpPr>
            <p:cNvPr id="29" name="Gerade Verbindung mit Pfeil 28"/>
            <p:cNvCxnSpPr/>
            <p:nvPr/>
          </p:nvCxnSpPr>
          <p:spPr>
            <a:xfrm flipV="1">
              <a:off x="443431" y="3989092"/>
              <a:ext cx="0" cy="617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3540000" flipV="1">
              <a:off x="622146" y="3501482"/>
              <a:ext cx="0" cy="11849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/>
            <p:nvPr/>
          </p:nvCxnSpPr>
          <p:spPr>
            <a:xfrm rot="19980000" flipV="1">
              <a:off x="1132496" y="3311414"/>
              <a:ext cx="0" cy="9216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/>
            <p:nvPr/>
          </p:nvCxnSpPr>
          <p:spPr>
            <a:xfrm rot="1620000" flipV="1">
              <a:off x="967666" y="3312404"/>
              <a:ext cx="0" cy="9216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feld 32"/>
          <p:cNvSpPr txBox="1"/>
          <p:nvPr/>
        </p:nvSpPr>
        <p:spPr>
          <a:xfrm>
            <a:off x="846746" y="1619640"/>
            <a:ext cx="872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Gruppen-führer 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PSNV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861026" y="925779"/>
            <a:ext cx="872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Einsatzleiter</a:t>
            </a:r>
          </a:p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Rettungs-dienst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1915577" y="837949"/>
            <a:ext cx="87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Leiter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PSNV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2703019" y="1327497"/>
            <a:ext cx="1041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Sanitätseinsatz-leitung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SanEL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) besteht aus 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Organisatorischem Leiter Rettungs-dienst (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OrgL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) und Leitendem Notarzt (LNA)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176184" y="2872995"/>
            <a:ext cx="10631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Örtlicher Einsatzleiter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700" dirty="0" err="1">
                <a:latin typeface="Arial" panose="020B0604020202020204" pitchFamily="34" charset="0"/>
                <a:cs typeface="Arial" panose="020B0604020202020204" pitchFamily="34" charset="0"/>
              </a:rPr>
              <a:t>Gesamtein-satzleitung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1903898" y="521517"/>
            <a:ext cx="17540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&gt; 10 Verletzte oder &gt; 3 NÄ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2323" y="2438326"/>
            <a:ext cx="1911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MANV nach Art. 15 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BayKSG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Katastrophenfall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4394" y="521517"/>
            <a:ext cx="12186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ca. 3-10 Verletzte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2478831" y="2874782"/>
            <a:ext cx="13006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Einsatzabschnittsleiter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(z.B. EA Bereitstellungs-raum)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 rotWithShape="1">
          <a:blip r:embed="rId13"/>
          <a:srcRect t="238"/>
          <a:stretch/>
        </p:blipFill>
        <p:spPr>
          <a:xfrm>
            <a:off x="2029330" y="3441442"/>
            <a:ext cx="467158" cy="492470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2496488" y="3487623"/>
            <a:ext cx="89236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Zugführer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(Insb.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Feuerwehr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4" name="Rechteck 43"/>
          <p:cNvSpPr/>
          <p:nvPr/>
        </p:nvSpPr>
        <p:spPr>
          <a:xfrm>
            <a:off x="704851" y="4820234"/>
            <a:ext cx="2364220" cy="409292"/>
          </a:xfrm>
          <a:prstGeom prst="rect">
            <a:avLst/>
          </a:prstGeom>
          <a:solidFill>
            <a:srgbClr val="FFFF66">
              <a:alpha val="8117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</a:rPr>
              <a:t>Achtung: </a:t>
            </a:r>
            <a:r>
              <a:rPr lang="de-DE" sz="800" dirty="0">
                <a:solidFill>
                  <a:schemeClr val="tx1"/>
                </a:solidFill>
              </a:rPr>
              <a:t>In </a:t>
            </a:r>
            <a:r>
              <a:rPr lang="de-DE" sz="800" b="1" dirty="0">
                <a:solidFill>
                  <a:schemeClr val="tx1"/>
                </a:solidFill>
              </a:rPr>
              <a:t>polizeigeführten Lagen </a:t>
            </a:r>
            <a:r>
              <a:rPr lang="de-DE" sz="800" dirty="0">
                <a:solidFill>
                  <a:schemeClr val="tx1"/>
                </a:solidFill>
              </a:rPr>
              <a:t>ist die PSNV dem polizeilichen </a:t>
            </a:r>
            <a:r>
              <a:rPr lang="de-DE" sz="800" dirty="0" smtClean="0">
                <a:solidFill>
                  <a:schemeClr val="tx1"/>
                </a:solidFill>
              </a:rPr>
              <a:t>Einsatzabschnitt </a:t>
            </a:r>
            <a:r>
              <a:rPr lang="de-DE" sz="800" dirty="0">
                <a:solidFill>
                  <a:schemeClr val="tx1"/>
                </a:solidFill>
              </a:rPr>
              <a:t>Betreuung unterstellt! </a:t>
            </a:r>
          </a:p>
        </p:txBody>
      </p:sp>
      <p:pic>
        <p:nvPicPr>
          <p:cNvPr id="59" name="Grafik 58"/>
          <p:cNvPicPr>
            <a:picLocks noChangeAspect="1"/>
          </p:cNvPicPr>
          <p:nvPr/>
        </p:nvPicPr>
        <p:blipFill rotWithShape="1">
          <a:blip r:embed="rId14"/>
          <a:srcRect t="839"/>
          <a:stretch/>
        </p:blipFill>
        <p:spPr>
          <a:xfrm>
            <a:off x="2027795" y="4015301"/>
            <a:ext cx="469957" cy="496035"/>
          </a:xfrm>
          <a:prstGeom prst="rect">
            <a:avLst/>
          </a:prstGeom>
        </p:spPr>
      </p:pic>
      <p:sp>
        <p:nvSpPr>
          <p:cNvPr id="60" name="Textfeld 59"/>
          <p:cNvSpPr txBox="1"/>
          <p:nvPr/>
        </p:nvSpPr>
        <p:spPr>
          <a:xfrm>
            <a:off x="2482931" y="4026907"/>
            <a:ext cx="1214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Fachberater</a:t>
            </a:r>
            <a:endParaRPr lang="de-DE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(z.B. Fachberater PSNV, Fachberater THW)</a:t>
            </a:r>
            <a:endParaRPr lang="de-DE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feld 60"/>
          <p:cNvSpPr txBox="1"/>
          <p:nvPr/>
        </p:nvSpPr>
        <p:spPr>
          <a:xfrm>
            <a:off x="1915577" y="2520099"/>
            <a:ext cx="17636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Weitere Funktionskennzeichnungen:</a:t>
            </a:r>
            <a:endParaRPr lang="de-DE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Grafik 6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 b="31013"/>
          <a:stretch/>
        </p:blipFill>
        <p:spPr>
          <a:xfrm>
            <a:off x="17787" y="5071325"/>
            <a:ext cx="593920" cy="218770"/>
          </a:xfrm>
          <a:prstGeom prst="rect">
            <a:avLst/>
          </a:prstGeom>
        </p:spPr>
      </p:pic>
      <p:pic>
        <p:nvPicPr>
          <p:cNvPr id="66" name="Picture 114">
            <a:extLst>
              <a:ext uri="{FF2B5EF4-FFF2-40B4-BE49-F238E27FC236}">
                <a16:creationId xmlns:a16="http://schemas.microsoft.com/office/drawing/2014/main" id="{FC800700-0D02-4541-1DAE-817F7CA5E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541" y="50371"/>
            <a:ext cx="364115" cy="39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Textfeld 66">
            <a:extLst>
              <a:ext uri="{FF2B5EF4-FFF2-40B4-BE49-F238E27FC236}">
                <a16:creationId xmlns:a16="http://schemas.microsoft.com/office/drawing/2014/main" id="{0B9CD306-F03B-5F38-8E2D-BEEC9F406910}"/>
              </a:ext>
            </a:extLst>
          </p:cNvPr>
          <p:cNvSpPr txBox="1"/>
          <p:nvPr/>
        </p:nvSpPr>
        <p:spPr>
          <a:xfrm>
            <a:off x="3223883" y="387905"/>
            <a:ext cx="6174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Bayern</a:t>
            </a:r>
          </a:p>
        </p:txBody>
      </p:sp>
    </p:spTree>
    <p:extLst>
      <p:ext uri="{BB962C8B-B14F-4D97-AF65-F5344CB8AC3E}">
        <p14:creationId xmlns:p14="http://schemas.microsoft.com/office/powerpoint/2010/main" val="454588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/>
          <p:nvPr/>
        </p:nvGrpSpPr>
        <p:grpSpPr>
          <a:xfrm>
            <a:off x="118741" y="704853"/>
            <a:ext cx="1626019" cy="1626019"/>
            <a:chOff x="1045706" y="2691485"/>
            <a:chExt cx="2666288" cy="2666288"/>
          </a:xfrm>
        </p:grpSpPr>
        <p:sp>
          <p:nvSpPr>
            <p:cNvPr id="6" name="Gebogener Pfeil 5"/>
            <p:cNvSpPr/>
            <p:nvPr/>
          </p:nvSpPr>
          <p:spPr>
            <a:xfrm rot="16752994">
              <a:off x="1045706" y="2691485"/>
              <a:ext cx="2666288" cy="2666288"/>
            </a:xfrm>
            <a:prstGeom prst="circularArrow">
              <a:avLst>
                <a:gd name="adj1" fmla="val 12500"/>
                <a:gd name="adj2" fmla="val 609479"/>
                <a:gd name="adj3" fmla="val 20457681"/>
                <a:gd name="adj4" fmla="val 14004937"/>
                <a:gd name="adj5" fmla="val 12500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" name="Gebogener Pfeil 6"/>
            <p:cNvSpPr/>
            <p:nvPr/>
          </p:nvSpPr>
          <p:spPr>
            <a:xfrm rot="2371851">
              <a:off x="1045706" y="2691485"/>
              <a:ext cx="2666288" cy="2666288"/>
            </a:xfrm>
            <a:prstGeom prst="circularArrow">
              <a:avLst>
                <a:gd name="adj1" fmla="val 12500"/>
                <a:gd name="adj2" fmla="val 609479"/>
                <a:gd name="adj3" fmla="val 20457681"/>
                <a:gd name="adj4" fmla="val 14004937"/>
                <a:gd name="adj5" fmla="val 125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8" name="Gebogener Pfeil 7"/>
            <p:cNvSpPr/>
            <p:nvPr/>
          </p:nvSpPr>
          <p:spPr>
            <a:xfrm rot="9553994">
              <a:off x="1045706" y="2691485"/>
              <a:ext cx="2666288" cy="2666288"/>
            </a:xfrm>
            <a:prstGeom prst="circularArrow">
              <a:avLst>
                <a:gd name="adj1" fmla="val 12500"/>
                <a:gd name="adj2" fmla="val 609479"/>
                <a:gd name="adj3" fmla="val 20457681"/>
                <a:gd name="adj4" fmla="val 14004937"/>
                <a:gd name="adj5" fmla="val 1250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9" name="Rechteck 8"/>
          <p:cNvSpPr/>
          <p:nvPr/>
        </p:nvSpPr>
        <p:spPr>
          <a:xfrm>
            <a:off x="488837" y="412065"/>
            <a:ext cx="885825" cy="1857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Lage / Auftrag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74" y="6532"/>
            <a:ext cx="1713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Führungsvorgang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703618" y="624190"/>
            <a:ext cx="435769" cy="187495"/>
            <a:chOff x="703618" y="585132"/>
            <a:chExt cx="435769" cy="226553"/>
          </a:xfrm>
        </p:grpSpPr>
        <p:cxnSp>
          <p:nvCxnSpPr>
            <p:cNvPr id="13" name="Gerade Verbindung mit Pfeil 12"/>
            <p:cNvCxnSpPr/>
            <p:nvPr/>
          </p:nvCxnSpPr>
          <p:spPr>
            <a:xfrm flipV="1">
              <a:off x="703618" y="585132"/>
              <a:ext cx="0" cy="22450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/>
            <p:nvPr/>
          </p:nvCxnSpPr>
          <p:spPr>
            <a:xfrm>
              <a:off x="1139387" y="587178"/>
              <a:ext cx="0" cy="22450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feld 14"/>
          <p:cNvSpPr txBox="1"/>
          <p:nvPr/>
        </p:nvSpPr>
        <p:spPr>
          <a:xfrm rot="18096955">
            <a:off x="267509" y="1021521"/>
            <a:ext cx="1006014" cy="80861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221256"/>
              </a:avLst>
            </a:prstTxWarp>
            <a:spAutoFit/>
          </a:bodyPr>
          <a:lstStyle/>
          <a:p>
            <a:pPr algn="ctr"/>
            <a:r>
              <a:rPr lang="de-DE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Befehlsgebung</a:t>
            </a:r>
            <a:endParaRPr lang="de-DE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 rot="3721329">
            <a:off x="598074" y="1021940"/>
            <a:ext cx="1082624" cy="80861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221256"/>
              </a:avLst>
            </a:prstTxWarp>
            <a:spAutoFit/>
          </a:bodyPr>
          <a:lstStyle/>
          <a:p>
            <a:pPr algn="ctr"/>
            <a:r>
              <a:rPr lang="de-DE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Lagefeststellung</a:t>
            </a:r>
          </a:p>
        </p:txBody>
      </p:sp>
      <p:sp>
        <p:nvSpPr>
          <p:cNvPr id="17" name="Textfeld 16"/>
          <p:cNvSpPr txBox="1"/>
          <p:nvPr/>
        </p:nvSpPr>
        <p:spPr>
          <a:xfrm rot="3980124">
            <a:off x="551763" y="1045991"/>
            <a:ext cx="975780" cy="841234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221256"/>
              </a:avLst>
            </a:prstTxWarp>
            <a:spAutoFit/>
          </a:bodyPr>
          <a:lstStyle/>
          <a:p>
            <a:pPr algn="ctr"/>
            <a:r>
              <a:rPr lang="de-DE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Erkundung / Kontrolle</a:t>
            </a:r>
          </a:p>
        </p:txBody>
      </p:sp>
      <p:sp>
        <p:nvSpPr>
          <p:cNvPr id="18" name="Textfeld 17"/>
          <p:cNvSpPr txBox="1"/>
          <p:nvPr/>
        </p:nvSpPr>
        <p:spPr>
          <a:xfrm rot="21448215">
            <a:off x="402488" y="1378376"/>
            <a:ext cx="1022700" cy="808610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de-DE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Planung</a:t>
            </a:r>
          </a:p>
        </p:txBody>
      </p:sp>
      <p:sp>
        <p:nvSpPr>
          <p:cNvPr id="19" name="Gebogener Pfeil 18"/>
          <p:cNvSpPr/>
          <p:nvPr/>
        </p:nvSpPr>
        <p:spPr>
          <a:xfrm rot="6405715">
            <a:off x="337926" y="917101"/>
            <a:ext cx="1188252" cy="1207166"/>
          </a:xfrm>
          <a:prstGeom prst="circularArrow">
            <a:avLst>
              <a:gd name="adj1" fmla="val 8006"/>
              <a:gd name="adj2" fmla="val 320206"/>
              <a:gd name="adj3" fmla="val 20364820"/>
              <a:gd name="adj4" fmla="val 17146727"/>
              <a:gd name="adj5" fmla="val 3831"/>
            </a:avLst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Gebogener Pfeil 19"/>
          <p:cNvSpPr/>
          <p:nvPr/>
        </p:nvSpPr>
        <p:spPr>
          <a:xfrm rot="9795614">
            <a:off x="337929" y="917101"/>
            <a:ext cx="1188252" cy="1207166"/>
          </a:xfrm>
          <a:prstGeom prst="circularArrow">
            <a:avLst>
              <a:gd name="adj1" fmla="val 8006"/>
              <a:gd name="adj2" fmla="val 275427"/>
              <a:gd name="adj3" fmla="val 20364820"/>
              <a:gd name="adj4" fmla="val 17364455"/>
              <a:gd name="adj5" fmla="val 3831"/>
            </a:avLst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 rot="19667416">
            <a:off x="547878" y="1261536"/>
            <a:ext cx="911177" cy="808610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de-DE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Beurteilung</a:t>
            </a:r>
          </a:p>
        </p:txBody>
      </p:sp>
      <p:sp>
        <p:nvSpPr>
          <p:cNvPr id="22" name="Textfeld 21"/>
          <p:cNvSpPr txBox="1"/>
          <p:nvPr/>
        </p:nvSpPr>
        <p:spPr>
          <a:xfrm rot="1627373">
            <a:off x="402716" y="1263946"/>
            <a:ext cx="911177" cy="808610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de-DE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Entschluss</a:t>
            </a:r>
          </a:p>
        </p:txBody>
      </p:sp>
      <p:grpSp>
        <p:nvGrpSpPr>
          <p:cNvPr id="23" name="Gruppieren 22"/>
          <p:cNvGrpSpPr/>
          <p:nvPr/>
        </p:nvGrpSpPr>
        <p:grpSpPr>
          <a:xfrm>
            <a:off x="2096701" y="1666064"/>
            <a:ext cx="312226" cy="540097"/>
            <a:chOff x="3434080" y="3320631"/>
            <a:chExt cx="477520" cy="895769"/>
          </a:xfrm>
        </p:grpSpPr>
        <p:sp>
          <p:nvSpPr>
            <p:cNvPr id="24" name="Ellipse 23"/>
            <p:cNvSpPr/>
            <p:nvPr/>
          </p:nvSpPr>
          <p:spPr>
            <a:xfrm>
              <a:off x="3529755" y="3320631"/>
              <a:ext cx="286169" cy="286169"/>
            </a:xfrm>
            <a:prstGeom prst="ellipse">
              <a:avLst/>
            </a:prstGeom>
            <a:solidFill>
              <a:srgbClr val="FFCC99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25" name="Freihandform 24"/>
            <p:cNvSpPr/>
            <p:nvPr/>
          </p:nvSpPr>
          <p:spPr>
            <a:xfrm>
              <a:off x="3434080" y="3606800"/>
              <a:ext cx="477520" cy="609600"/>
            </a:xfrm>
            <a:custGeom>
              <a:avLst/>
              <a:gdLst>
                <a:gd name="connsiteX0" fmla="*/ 238760 w 477520"/>
                <a:gd name="connsiteY0" fmla="*/ 0 h 609600"/>
                <a:gd name="connsiteX1" fmla="*/ 477520 w 477520"/>
                <a:gd name="connsiteY1" fmla="*/ 304800 h 609600"/>
                <a:gd name="connsiteX2" fmla="*/ 474636 w 477520"/>
                <a:gd name="connsiteY2" fmla="*/ 341318 h 609600"/>
                <a:gd name="connsiteX3" fmla="*/ 477520 w 477520"/>
                <a:gd name="connsiteY3" fmla="*/ 355601 h 609600"/>
                <a:gd name="connsiteX4" fmla="*/ 477520 w 477520"/>
                <a:gd name="connsiteY4" fmla="*/ 558799 h 609600"/>
                <a:gd name="connsiteX5" fmla="*/ 426719 w 477520"/>
                <a:gd name="connsiteY5" fmla="*/ 609600 h 609600"/>
                <a:gd name="connsiteX6" fmla="*/ 238760 w 477520"/>
                <a:gd name="connsiteY6" fmla="*/ 609600 h 609600"/>
                <a:gd name="connsiteX7" fmla="*/ 50801 w 477520"/>
                <a:gd name="connsiteY7" fmla="*/ 609600 h 609600"/>
                <a:gd name="connsiteX8" fmla="*/ 0 w 477520"/>
                <a:gd name="connsiteY8" fmla="*/ 558799 h 609600"/>
                <a:gd name="connsiteX9" fmla="*/ 0 w 477520"/>
                <a:gd name="connsiteY9" fmla="*/ 355601 h 609600"/>
                <a:gd name="connsiteX10" fmla="*/ 2884 w 477520"/>
                <a:gd name="connsiteY10" fmla="*/ 341318 h 609600"/>
                <a:gd name="connsiteX11" fmla="*/ 0 w 477520"/>
                <a:gd name="connsiteY11" fmla="*/ 304800 h 609600"/>
                <a:gd name="connsiteX12" fmla="*/ 238760 w 477520"/>
                <a:gd name="connsiteY1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7520" h="609600">
                  <a:moveTo>
                    <a:pt x="238760" y="0"/>
                  </a:moveTo>
                  <a:cubicBezTo>
                    <a:pt x="370624" y="0"/>
                    <a:pt x="477520" y="136464"/>
                    <a:pt x="477520" y="304800"/>
                  </a:cubicBezTo>
                  <a:lnTo>
                    <a:pt x="474636" y="341318"/>
                  </a:lnTo>
                  <a:lnTo>
                    <a:pt x="477520" y="355601"/>
                  </a:lnTo>
                  <a:lnTo>
                    <a:pt x="477520" y="558799"/>
                  </a:lnTo>
                  <a:cubicBezTo>
                    <a:pt x="477520" y="586856"/>
                    <a:pt x="454776" y="609600"/>
                    <a:pt x="426719" y="609600"/>
                  </a:cubicBezTo>
                  <a:lnTo>
                    <a:pt x="238760" y="609600"/>
                  </a:lnTo>
                  <a:lnTo>
                    <a:pt x="50801" y="609600"/>
                  </a:lnTo>
                  <a:cubicBezTo>
                    <a:pt x="22744" y="609600"/>
                    <a:pt x="0" y="586856"/>
                    <a:pt x="0" y="558799"/>
                  </a:cubicBezTo>
                  <a:lnTo>
                    <a:pt x="0" y="355601"/>
                  </a:lnTo>
                  <a:lnTo>
                    <a:pt x="2884" y="341318"/>
                  </a:lnTo>
                  <a:lnTo>
                    <a:pt x="0" y="304800"/>
                  </a:lnTo>
                  <a:cubicBezTo>
                    <a:pt x="0" y="136464"/>
                    <a:pt x="106896" y="0"/>
                    <a:pt x="238760" y="0"/>
                  </a:cubicBezTo>
                  <a:close/>
                </a:path>
              </a:pathLst>
            </a:cu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26" name="Freihandform 25"/>
            <p:cNvSpPr/>
            <p:nvPr/>
          </p:nvSpPr>
          <p:spPr>
            <a:xfrm>
              <a:off x="3448699" y="3606800"/>
              <a:ext cx="448282" cy="203200"/>
            </a:xfrm>
            <a:custGeom>
              <a:avLst/>
              <a:gdLst>
                <a:gd name="connsiteX0" fmla="*/ 224141 w 448282"/>
                <a:gd name="connsiteY0" fmla="*/ 0 h 203200"/>
                <a:gd name="connsiteX1" fmla="*/ 444138 w 448282"/>
                <a:gd name="connsiteY1" fmla="*/ 186158 h 203200"/>
                <a:gd name="connsiteX2" fmla="*/ 448282 w 448282"/>
                <a:gd name="connsiteY2" fmla="*/ 203200 h 203200"/>
                <a:gd name="connsiteX3" fmla="*/ 0 w 448282"/>
                <a:gd name="connsiteY3" fmla="*/ 203200 h 203200"/>
                <a:gd name="connsiteX4" fmla="*/ 4144 w 448282"/>
                <a:gd name="connsiteY4" fmla="*/ 186158 h 203200"/>
                <a:gd name="connsiteX5" fmla="*/ 224141 w 448282"/>
                <a:gd name="connsiteY5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282" h="203200">
                  <a:moveTo>
                    <a:pt x="224141" y="0"/>
                  </a:moveTo>
                  <a:cubicBezTo>
                    <a:pt x="323039" y="0"/>
                    <a:pt x="407893" y="76761"/>
                    <a:pt x="444138" y="186158"/>
                  </a:cubicBezTo>
                  <a:lnTo>
                    <a:pt x="448282" y="203200"/>
                  </a:lnTo>
                  <a:lnTo>
                    <a:pt x="0" y="203200"/>
                  </a:lnTo>
                  <a:lnTo>
                    <a:pt x="4144" y="186158"/>
                  </a:lnTo>
                  <a:cubicBezTo>
                    <a:pt x="40390" y="76761"/>
                    <a:pt x="125243" y="0"/>
                    <a:pt x="224141" y="0"/>
                  </a:cubicBezTo>
                  <a:close/>
                </a:path>
              </a:pathLst>
            </a:cu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3434080" y="3911598"/>
              <a:ext cx="477520" cy="17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sp>
        <p:nvSpPr>
          <p:cNvPr id="28" name="Gebogener Pfeil 27"/>
          <p:cNvSpPr/>
          <p:nvPr/>
        </p:nvSpPr>
        <p:spPr>
          <a:xfrm rot="2640739">
            <a:off x="1652576" y="536586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4925852"/>
              <a:gd name="adj5" fmla="val 6244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29" name="Gebogener Pfeil 28"/>
          <p:cNvSpPr/>
          <p:nvPr/>
        </p:nvSpPr>
        <p:spPr>
          <a:xfrm rot="13516786">
            <a:off x="1778045" y="1178926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3363642"/>
              <a:gd name="adj5" fmla="val 624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1533635" y="1116388"/>
            <a:ext cx="550151" cy="252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65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Meldung,</a:t>
            </a:r>
          </a:p>
          <a:p>
            <a:pPr>
              <a:lnSpc>
                <a:spcPct val="80000"/>
              </a:lnSpc>
            </a:pPr>
            <a:r>
              <a:rPr lang="de-DE" sz="65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Antrag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2145216" y="872310"/>
            <a:ext cx="466794" cy="332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65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Befehl,</a:t>
            </a:r>
          </a:p>
          <a:p>
            <a:pPr>
              <a:lnSpc>
                <a:spcPct val="80000"/>
              </a:lnSpc>
            </a:pPr>
            <a:r>
              <a:rPr lang="de-DE" sz="65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</a:t>
            </a:r>
            <a:r>
              <a:rPr lang="de-DE" sz="65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>
              <a:lnSpc>
                <a:spcPct val="80000"/>
              </a:lnSpc>
            </a:pPr>
            <a:r>
              <a:rPr lang="de-DE" sz="65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tierung</a:t>
            </a:r>
            <a:endParaRPr lang="de-DE" sz="65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uppieren 31"/>
          <p:cNvGrpSpPr/>
          <p:nvPr/>
        </p:nvGrpSpPr>
        <p:grpSpPr>
          <a:xfrm>
            <a:off x="1729867" y="447389"/>
            <a:ext cx="327651" cy="540097"/>
            <a:chOff x="6035153" y="511670"/>
            <a:chExt cx="327651" cy="540097"/>
          </a:xfrm>
        </p:grpSpPr>
        <p:grpSp>
          <p:nvGrpSpPr>
            <p:cNvPr id="33" name="Gruppieren 32"/>
            <p:cNvGrpSpPr/>
            <p:nvPr/>
          </p:nvGrpSpPr>
          <p:grpSpPr>
            <a:xfrm>
              <a:off x="6042647" y="511670"/>
              <a:ext cx="312226" cy="540097"/>
              <a:chOff x="3434080" y="3320631"/>
              <a:chExt cx="477520" cy="895769"/>
            </a:xfrm>
          </p:grpSpPr>
          <p:sp>
            <p:nvSpPr>
              <p:cNvPr id="35" name="Ellipse 34"/>
              <p:cNvSpPr/>
              <p:nvPr/>
            </p:nvSpPr>
            <p:spPr>
              <a:xfrm>
                <a:off x="3529755" y="3320631"/>
                <a:ext cx="286169" cy="286169"/>
              </a:xfrm>
              <a:prstGeom prst="ellipse">
                <a:avLst/>
              </a:prstGeom>
              <a:solidFill>
                <a:srgbClr val="FFCC9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36" name="Freihandform 35"/>
              <p:cNvSpPr/>
              <p:nvPr/>
            </p:nvSpPr>
            <p:spPr>
              <a:xfrm>
                <a:off x="3434080" y="3606800"/>
                <a:ext cx="477520" cy="609600"/>
              </a:xfrm>
              <a:custGeom>
                <a:avLst/>
                <a:gdLst>
                  <a:gd name="connsiteX0" fmla="*/ 238760 w 477520"/>
                  <a:gd name="connsiteY0" fmla="*/ 0 h 609600"/>
                  <a:gd name="connsiteX1" fmla="*/ 477520 w 477520"/>
                  <a:gd name="connsiteY1" fmla="*/ 304800 h 609600"/>
                  <a:gd name="connsiteX2" fmla="*/ 474636 w 477520"/>
                  <a:gd name="connsiteY2" fmla="*/ 341318 h 609600"/>
                  <a:gd name="connsiteX3" fmla="*/ 477520 w 477520"/>
                  <a:gd name="connsiteY3" fmla="*/ 355601 h 609600"/>
                  <a:gd name="connsiteX4" fmla="*/ 477520 w 477520"/>
                  <a:gd name="connsiteY4" fmla="*/ 558799 h 609600"/>
                  <a:gd name="connsiteX5" fmla="*/ 426719 w 477520"/>
                  <a:gd name="connsiteY5" fmla="*/ 609600 h 609600"/>
                  <a:gd name="connsiteX6" fmla="*/ 238760 w 477520"/>
                  <a:gd name="connsiteY6" fmla="*/ 609600 h 609600"/>
                  <a:gd name="connsiteX7" fmla="*/ 50801 w 477520"/>
                  <a:gd name="connsiteY7" fmla="*/ 609600 h 609600"/>
                  <a:gd name="connsiteX8" fmla="*/ 0 w 477520"/>
                  <a:gd name="connsiteY8" fmla="*/ 558799 h 609600"/>
                  <a:gd name="connsiteX9" fmla="*/ 0 w 477520"/>
                  <a:gd name="connsiteY9" fmla="*/ 355601 h 609600"/>
                  <a:gd name="connsiteX10" fmla="*/ 2884 w 477520"/>
                  <a:gd name="connsiteY10" fmla="*/ 341318 h 609600"/>
                  <a:gd name="connsiteX11" fmla="*/ 0 w 477520"/>
                  <a:gd name="connsiteY11" fmla="*/ 304800 h 609600"/>
                  <a:gd name="connsiteX12" fmla="*/ 238760 w 477520"/>
                  <a:gd name="connsiteY12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7520" h="609600">
                    <a:moveTo>
                      <a:pt x="238760" y="0"/>
                    </a:moveTo>
                    <a:cubicBezTo>
                      <a:pt x="370624" y="0"/>
                      <a:pt x="477520" y="136464"/>
                      <a:pt x="477520" y="304800"/>
                    </a:cubicBezTo>
                    <a:lnTo>
                      <a:pt x="474636" y="341318"/>
                    </a:lnTo>
                    <a:lnTo>
                      <a:pt x="477520" y="355601"/>
                    </a:lnTo>
                    <a:lnTo>
                      <a:pt x="477520" y="558799"/>
                    </a:lnTo>
                    <a:cubicBezTo>
                      <a:pt x="477520" y="586856"/>
                      <a:pt x="454776" y="609600"/>
                      <a:pt x="426719" y="609600"/>
                    </a:cubicBezTo>
                    <a:lnTo>
                      <a:pt x="238760" y="609600"/>
                    </a:lnTo>
                    <a:lnTo>
                      <a:pt x="50801" y="609600"/>
                    </a:lnTo>
                    <a:cubicBezTo>
                      <a:pt x="22744" y="609600"/>
                      <a:pt x="0" y="586856"/>
                      <a:pt x="0" y="558799"/>
                    </a:cubicBezTo>
                    <a:lnTo>
                      <a:pt x="0" y="355601"/>
                    </a:lnTo>
                    <a:lnTo>
                      <a:pt x="2884" y="341318"/>
                    </a:lnTo>
                    <a:lnTo>
                      <a:pt x="0" y="304800"/>
                    </a:lnTo>
                    <a:cubicBezTo>
                      <a:pt x="0" y="136464"/>
                      <a:pt x="106896" y="0"/>
                      <a:pt x="238760" y="0"/>
                    </a:cubicBezTo>
                    <a:close/>
                  </a:path>
                </a:pathLst>
              </a:cu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37" name="Freihandform 36"/>
              <p:cNvSpPr/>
              <p:nvPr/>
            </p:nvSpPr>
            <p:spPr>
              <a:xfrm>
                <a:off x="3448699" y="3606800"/>
                <a:ext cx="448282" cy="203200"/>
              </a:xfrm>
              <a:custGeom>
                <a:avLst/>
                <a:gdLst>
                  <a:gd name="connsiteX0" fmla="*/ 224141 w 448282"/>
                  <a:gd name="connsiteY0" fmla="*/ 0 h 203200"/>
                  <a:gd name="connsiteX1" fmla="*/ 444138 w 448282"/>
                  <a:gd name="connsiteY1" fmla="*/ 186158 h 203200"/>
                  <a:gd name="connsiteX2" fmla="*/ 448282 w 448282"/>
                  <a:gd name="connsiteY2" fmla="*/ 203200 h 203200"/>
                  <a:gd name="connsiteX3" fmla="*/ 0 w 448282"/>
                  <a:gd name="connsiteY3" fmla="*/ 203200 h 203200"/>
                  <a:gd name="connsiteX4" fmla="*/ 4144 w 448282"/>
                  <a:gd name="connsiteY4" fmla="*/ 186158 h 203200"/>
                  <a:gd name="connsiteX5" fmla="*/ 224141 w 448282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282" h="203200">
                    <a:moveTo>
                      <a:pt x="224141" y="0"/>
                    </a:moveTo>
                    <a:cubicBezTo>
                      <a:pt x="323039" y="0"/>
                      <a:pt x="407893" y="76761"/>
                      <a:pt x="444138" y="186158"/>
                    </a:cubicBezTo>
                    <a:lnTo>
                      <a:pt x="448282" y="203200"/>
                    </a:lnTo>
                    <a:lnTo>
                      <a:pt x="0" y="203200"/>
                    </a:lnTo>
                    <a:lnTo>
                      <a:pt x="4144" y="186158"/>
                    </a:lnTo>
                    <a:cubicBezTo>
                      <a:pt x="40390" y="76761"/>
                      <a:pt x="125243" y="0"/>
                      <a:pt x="224141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38" name="Textfeld 37"/>
              <p:cNvSpPr txBox="1"/>
              <p:nvPr/>
            </p:nvSpPr>
            <p:spPr>
              <a:xfrm>
                <a:off x="3434080" y="3911600"/>
                <a:ext cx="477520" cy="2552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1000" b="1" dirty="0"/>
                  <a:t>PSNV</a:t>
                </a:r>
              </a:p>
            </p:txBody>
          </p:sp>
        </p:grpSp>
        <p:pic>
          <p:nvPicPr>
            <p:cNvPr id="34" name="Grafik 33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496"/>
            <a:stretch/>
          </p:blipFill>
          <p:spPr>
            <a:xfrm>
              <a:off x="6035153" y="683860"/>
              <a:ext cx="327651" cy="344482"/>
            </a:xfrm>
            <a:prstGeom prst="rect">
              <a:avLst/>
            </a:prstGeom>
          </p:spPr>
        </p:pic>
      </p:grpSp>
      <p:grpSp>
        <p:nvGrpSpPr>
          <p:cNvPr id="39" name="Gruppieren 38"/>
          <p:cNvGrpSpPr/>
          <p:nvPr/>
        </p:nvGrpSpPr>
        <p:grpSpPr>
          <a:xfrm>
            <a:off x="1913499" y="1051712"/>
            <a:ext cx="326559" cy="540097"/>
            <a:chOff x="6285387" y="1115993"/>
            <a:chExt cx="326559" cy="54009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6292426" y="1115993"/>
              <a:ext cx="312226" cy="540097"/>
              <a:chOff x="3434080" y="3320631"/>
              <a:chExt cx="477520" cy="895769"/>
            </a:xfrm>
          </p:grpSpPr>
          <p:sp>
            <p:nvSpPr>
              <p:cNvPr id="43" name="Ellipse 42"/>
              <p:cNvSpPr/>
              <p:nvPr/>
            </p:nvSpPr>
            <p:spPr>
              <a:xfrm>
                <a:off x="3529755" y="3320631"/>
                <a:ext cx="286169" cy="286169"/>
              </a:xfrm>
              <a:prstGeom prst="ellipse">
                <a:avLst/>
              </a:prstGeom>
              <a:solidFill>
                <a:srgbClr val="FFCC9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44" name="Freihandform 43"/>
              <p:cNvSpPr/>
              <p:nvPr/>
            </p:nvSpPr>
            <p:spPr>
              <a:xfrm>
                <a:off x="3434080" y="3606800"/>
                <a:ext cx="477520" cy="609600"/>
              </a:xfrm>
              <a:custGeom>
                <a:avLst/>
                <a:gdLst>
                  <a:gd name="connsiteX0" fmla="*/ 238760 w 477520"/>
                  <a:gd name="connsiteY0" fmla="*/ 0 h 609600"/>
                  <a:gd name="connsiteX1" fmla="*/ 477520 w 477520"/>
                  <a:gd name="connsiteY1" fmla="*/ 304800 h 609600"/>
                  <a:gd name="connsiteX2" fmla="*/ 474636 w 477520"/>
                  <a:gd name="connsiteY2" fmla="*/ 341318 h 609600"/>
                  <a:gd name="connsiteX3" fmla="*/ 477520 w 477520"/>
                  <a:gd name="connsiteY3" fmla="*/ 355601 h 609600"/>
                  <a:gd name="connsiteX4" fmla="*/ 477520 w 477520"/>
                  <a:gd name="connsiteY4" fmla="*/ 558799 h 609600"/>
                  <a:gd name="connsiteX5" fmla="*/ 426719 w 477520"/>
                  <a:gd name="connsiteY5" fmla="*/ 609600 h 609600"/>
                  <a:gd name="connsiteX6" fmla="*/ 238760 w 477520"/>
                  <a:gd name="connsiteY6" fmla="*/ 609600 h 609600"/>
                  <a:gd name="connsiteX7" fmla="*/ 50801 w 477520"/>
                  <a:gd name="connsiteY7" fmla="*/ 609600 h 609600"/>
                  <a:gd name="connsiteX8" fmla="*/ 0 w 477520"/>
                  <a:gd name="connsiteY8" fmla="*/ 558799 h 609600"/>
                  <a:gd name="connsiteX9" fmla="*/ 0 w 477520"/>
                  <a:gd name="connsiteY9" fmla="*/ 355601 h 609600"/>
                  <a:gd name="connsiteX10" fmla="*/ 2884 w 477520"/>
                  <a:gd name="connsiteY10" fmla="*/ 341318 h 609600"/>
                  <a:gd name="connsiteX11" fmla="*/ 0 w 477520"/>
                  <a:gd name="connsiteY11" fmla="*/ 304800 h 609600"/>
                  <a:gd name="connsiteX12" fmla="*/ 238760 w 477520"/>
                  <a:gd name="connsiteY12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7520" h="609600">
                    <a:moveTo>
                      <a:pt x="238760" y="0"/>
                    </a:moveTo>
                    <a:cubicBezTo>
                      <a:pt x="370624" y="0"/>
                      <a:pt x="477520" y="136464"/>
                      <a:pt x="477520" y="304800"/>
                    </a:cubicBezTo>
                    <a:lnTo>
                      <a:pt x="474636" y="341318"/>
                    </a:lnTo>
                    <a:lnTo>
                      <a:pt x="477520" y="355601"/>
                    </a:lnTo>
                    <a:lnTo>
                      <a:pt x="477520" y="558799"/>
                    </a:lnTo>
                    <a:cubicBezTo>
                      <a:pt x="477520" y="586856"/>
                      <a:pt x="454776" y="609600"/>
                      <a:pt x="426719" y="609600"/>
                    </a:cubicBezTo>
                    <a:lnTo>
                      <a:pt x="238760" y="609600"/>
                    </a:lnTo>
                    <a:lnTo>
                      <a:pt x="50801" y="609600"/>
                    </a:lnTo>
                    <a:cubicBezTo>
                      <a:pt x="22744" y="609600"/>
                      <a:pt x="0" y="586856"/>
                      <a:pt x="0" y="558799"/>
                    </a:cubicBezTo>
                    <a:lnTo>
                      <a:pt x="0" y="355601"/>
                    </a:lnTo>
                    <a:lnTo>
                      <a:pt x="2884" y="341318"/>
                    </a:lnTo>
                    <a:lnTo>
                      <a:pt x="0" y="304800"/>
                    </a:lnTo>
                    <a:cubicBezTo>
                      <a:pt x="0" y="136464"/>
                      <a:pt x="106896" y="0"/>
                      <a:pt x="238760" y="0"/>
                    </a:cubicBezTo>
                    <a:close/>
                  </a:path>
                </a:pathLst>
              </a:cu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448699" y="3606800"/>
                <a:ext cx="448282" cy="203200"/>
              </a:xfrm>
              <a:custGeom>
                <a:avLst/>
                <a:gdLst>
                  <a:gd name="connsiteX0" fmla="*/ 224141 w 448282"/>
                  <a:gd name="connsiteY0" fmla="*/ 0 h 203200"/>
                  <a:gd name="connsiteX1" fmla="*/ 444138 w 448282"/>
                  <a:gd name="connsiteY1" fmla="*/ 186158 h 203200"/>
                  <a:gd name="connsiteX2" fmla="*/ 448282 w 448282"/>
                  <a:gd name="connsiteY2" fmla="*/ 203200 h 203200"/>
                  <a:gd name="connsiteX3" fmla="*/ 0 w 448282"/>
                  <a:gd name="connsiteY3" fmla="*/ 203200 h 203200"/>
                  <a:gd name="connsiteX4" fmla="*/ 4144 w 448282"/>
                  <a:gd name="connsiteY4" fmla="*/ 186158 h 203200"/>
                  <a:gd name="connsiteX5" fmla="*/ 224141 w 448282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282" h="203200">
                    <a:moveTo>
                      <a:pt x="224141" y="0"/>
                    </a:moveTo>
                    <a:cubicBezTo>
                      <a:pt x="323039" y="0"/>
                      <a:pt x="407893" y="76761"/>
                      <a:pt x="444138" y="186158"/>
                    </a:cubicBezTo>
                    <a:lnTo>
                      <a:pt x="448282" y="203200"/>
                    </a:lnTo>
                    <a:lnTo>
                      <a:pt x="0" y="203200"/>
                    </a:lnTo>
                    <a:lnTo>
                      <a:pt x="4144" y="186158"/>
                    </a:lnTo>
                    <a:cubicBezTo>
                      <a:pt x="40390" y="76761"/>
                      <a:pt x="125243" y="0"/>
                      <a:pt x="224141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46" name="Textfeld 45"/>
              <p:cNvSpPr txBox="1"/>
              <p:nvPr/>
            </p:nvSpPr>
            <p:spPr>
              <a:xfrm>
                <a:off x="3434080" y="3911600"/>
                <a:ext cx="477520" cy="2552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1000" b="1" dirty="0"/>
                  <a:t>PSNV</a:t>
                </a:r>
              </a:p>
            </p:txBody>
          </p:sp>
        </p:grpSp>
        <p:pic>
          <p:nvPicPr>
            <p:cNvPr id="41" name="Grafik 4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5387" y="1291140"/>
              <a:ext cx="326559" cy="351734"/>
            </a:xfrm>
            <a:prstGeom prst="rect">
              <a:avLst/>
            </a:prstGeom>
          </p:spPr>
        </p:pic>
        <p:sp>
          <p:nvSpPr>
            <p:cNvPr id="42" name="Textfeld 41"/>
            <p:cNvSpPr txBox="1"/>
            <p:nvPr/>
          </p:nvSpPr>
          <p:spPr>
            <a:xfrm>
              <a:off x="6343056" y="1333385"/>
              <a:ext cx="211596" cy="70789"/>
            </a:xfrm>
            <a:prstGeom prst="rect">
              <a:avLst/>
            </a:prstGeom>
            <a:solidFill>
              <a:srgbClr val="C4C4C4"/>
            </a:solidFill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230" b="1" dirty="0">
                  <a:latin typeface="Arial" panose="020B0604020202020204" pitchFamily="34" charset="0"/>
                  <a:cs typeface="Arial" panose="020B0604020202020204" pitchFamily="34" charset="0"/>
                </a:rPr>
                <a:t>Gruppenführer </a:t>
              </a:r>
            </a:p>
            <a:p>
              <a:pPr algn="ctr"/>
              <a:r>
                <a:rPr lang="de-DE" sz="23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sp>
        <p:nvSpPr>
          <p:cNvPr id="47" name="Gebogener Pfeil 46"/>
          <p:cNvSpPr/>
          <p:nvPr/>
        </p:nvSpPr>
        <p:spPr>
          <a:xfrm rot="2640739">
            <a:off x="1808047" y="1142717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4925852"/>
              <a:gd name="adj5" fmla="val 6244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48" name="Gebogener Pfeil 47"/>
          <p:cNvSpPr/>
          <p:nvPr/>
        </p:nvSpPr>
        <p:spPr>
          <a:xfrm rot="13516786">
            <a:off x="1615958" y="535916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3363642"/>
              <a:gd name="adj5" fmla="val 624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49" name="Textfeld 48"/>
          <p:cNvSpPr txBox="1"/>
          <p:nvPr/>
        </p:nvSpPr>
        <p:spPr>
          <a:xfrm>
            <a:off x="2542995" y="1141337"/>
            <a:ext cx="1138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" algn="just"/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Bei aller </a:t>
            </a:r>
            <a:r>
              <a:rPr lang="de-DE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Befehlsge-bung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nicht </a:t>
            </a:r>
            <a:r>
              <a:rPr lang="de-DE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verges-sen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: In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jeder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Stufe gilt, auch nach unten Infos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weiter-zugeben („</a:t>
            </a:r>
            <a:r>
              <a:rPr lang="de-DE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Orien-tierung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“) und Infos nach oben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weiter-</a:t>
            </a:r>
            <a:r>
              <a:rPr lang="de-DE" sz="800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zuleiten („</a:t>
            </a:r>
            <a:r>
              <a:rPr lang="de-DE" sz="8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Meldung</a:t>
            </a:r>
            <a:r>
              <a:rPr lang="de-DE" sz="800" spc="-10" dirty="0">
                <a:latin typeface="Arial" panose="020B0604020202020204" pitchFamily="34" charset="0"/>
                <a:cs typeface="Arial" panose="020B0604020202020204" pitchFamily="34" charset="0"/>
              </a:rPr>
              <a:t>“)! 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752" y="2500182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Befehl</a:t>
            </a:r>
          </a:p>
        </p:txBody>
      </p:sp>
      <p:cxnSp>
        <p:nvCxnSpPr>
          <p:cNvPr id="51" name="Gerader Verbinder 50"/>
          <p:cNvCxnSpPr/>
          <p:nvPr/>
        </p:nvCxnSpPr>
        <p:spPr>
          <a:xfrm flipH="1">
            <a:off x="1" y="2450594"/>
            <a:ext cx="37798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feld 52"/>
          <p:cNvSpPr txBox="1"/>
          <p:nvPr/>
        </p:nvSpPr>
        <p:spPr>
          <a:xfrm>
            <a:off x="-15792" y="2755551"/>
            <a:ext cx="187537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Aufbau Befehl: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Lageschilderung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(kurz!)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Einheit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(Welche Einsatzkräfte?)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Auftrag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(Was soll gemacht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	       werden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?)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Mittel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(KFZ, spezielles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	   Material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,…)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Ziel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(Wo genau Auftrag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erledigen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?)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Weg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(Besonderheiten Anfahrt)</a:t>
            </a:r>
          </a:p>
          <a:p>
            <a:pPr marL="266700" lvl="1" indent="-90488">
              <a:buFont typeface="Arial" panose="020B0604020202020204" pitchFamily="34" charset="0"/>
              <a:buChar char="•"/>
            </a:pPr>
            <a:endParaRPr lang="de-DE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Anschließend: Befehl von Einsatzkraft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wiederholen lassen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endParaRPr lang="de-DE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Anschließend: Befehl in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	           </a:t>
            </a:r>
            <a:r>
              <a:rPr lang="de-DE" sz="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Einsatzdoku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54" name="Textfeld 53"/>
          <p:cNvSpPr txBox="1"/>
          <p:nvPr/>
        </p:nvSpPr>
        <p:spPr>
          <a:xfrm>
            <a:off x="1907293" y="2494051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Meldung</a:t>
            </a:r>
          </a:p>
        </p:txBody>
      </p:sp>
      <p:cxnSp>
        <p:nvCxnSpPr>
          <p:cNvPr id="55" name="Gerader Verbinder 54"/>
          <p:cNvCxnSpPr/>
          <p:nvPr/>
        </p:nvCxnSpPr>
        <p:spPr>
          <a:xfrm>
            <a:off x="1893955" y="2450594"/>
            <a:ext cx="0" cy="2877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1886251" y="2749422"/>
            <a:ext cx="1893587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Wichtige Veränderungen &amp; Wahrnehmungen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jederzeit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unaufgefordert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melden!</a:t>
            </a:r>
          </a:p>
          <a:p>
            <a:pPr marL="266700" lvl="1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z.B. Ankunft &amp; Einsatzstärke, 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Lageänderung, Anforderung von Einsatzkräften, Einsatzabschluss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Aufbau Meldung: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Wer?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(Meldender)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Wann?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spc="-50" dirty="0">
                <a:latin typeface="Arial" panose="020B0604020202020204" pitchFamily="34" charset="0"/>
                <a:cs typeface="Arial" panose="020B0604020202020204" pitchFamily="34" charset="0"/>
              </a:rPr>
              <a:t>(Uhrzeit des Geschehens)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Wo?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(Präzise Ortsangabe)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Was?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(Ereignis; Beobachtungsangaben)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Wie?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spc="-20" dirty="0">
                <a:latin typeface="Arial" panose="020B0604020202020204" pitchFamily="34" charset="0"/>
                <a:cs typeface="Arial" panose="020B0604020202020204" pitchFamily="34" charset="0"/>
              </a:rPr>
              <a:t>(Situationsbericht, eigene Maßnahmen)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Wieviele</a:t>
            </a: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spc="-20" dirty="0">
                <a:latin typeface="Arial" panose="020B0604020202020204" pitchFamily="34" charset="0"/>
                <a:cs typeface="Arial" panose="020B0604020202020204" pitchFamily="34" charset="0"/>
              </a:rPr>
              <a:t>(Anzahl Betroffene, Einsatzkräfte)</a:t>
            </a:r>
          </a:p>
        </p:txBody>
      </p:sp>
      <p:sp>
        <p:nvSpPr>
          <p:cNvPr id="57" name="Rechteck 56"/>
          <p:cNvSpPr/>
          <p:nvPr/>
        </p:nvSpPr>
        <p:spPr>
          <a:xfrm>
            <a:off x="3147836" y="3414837"/>
            <a:ext cx="523567" cy="473358"/>
          </a:xfrm>
          <a:prstGeom prst="rect">
            <a:avLst/>
          </a:prstGeom>
          <a:solidFill>
            <a:srgbClr val="FFFF66">
              <a:alpha val="8117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de-DE" sz="700" b="1" dirty="0">
                <a:solidFill>
                  <a:schemeClr val="tx1"/>
                </a:solidFill>
              </a:rPr>
              <a:t>Achtung: </a:t>
            </a:r>
            <a:r>
              <a:rPr lang="de-DE" sz="700" dirty="0">
                <a:solidFill>
                  <a:schemeClr val="tx1"/>
                </a:solidFill>
              </a:rPr>
              <a:t>Lagemeldung hat anderen Aufbau!</a:t>
            </a:r>
          </a:p>
        </p:txBody>
      </p:sp>
      <p:pic>
        <p:nvPicPr>
          <p:cNvPr id="61" name="Grafik 6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 b="31013"/>
          <a:stretch/>
        </p:blipFill>
        <p:spPr>
          <a:xfrm>
            <a:off x="17787" y="5071325"/>
            <a:ext cx="593920" cy="218770"/>
          </a:xfrm>
          <a:prstGeom prst="rect">
            <a:avLst/>
          </a:prstGeom>
        </p:spPr>
      </p:pic>
      <p:pic>
        <p:nvPicPr>
          <p:cNvPr id="62" name="Picture 114">
            <a:extLst>
              <a:ext uri="{FF2B5EF4-FFF2-40B4-BE49-F238E27FC236}">
                <a16:creationId xmlns:a16="http://schemas.microsoft.com/office/drawing/2014/main" id="{FC800700-0D02-4541-1DAE-817F7CA5E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541" y="50371"/>
            <a:ext cx="364115" cy="39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feld 62">
            <a:extLst>
              <a:ext uri="{FF2B5EF4-FFF2-40B4-BE49-F238E27FC236}">
                <a16:creationId xmlns:a16="http://schemas.microsoft.com/office/drawing/2014/main" id="{0B9CD306-F03B-5F38-8E2D-BEEC9F406910}"/>
              </a:ext>
            </a:extLst>
          </p:cNvPr>
          <p:cNvSpPr txBox="1"/>
          <p:nvPr/>
        </p:nvSpPr>
        <p:spPr>
          <a:xfrm>
            <a:off x="3223883" y="387905"/>
            <a:ext cx="6174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Bayern</a:t>
            </a:r>
          </a:p>
        </p:txBody>
      </p:sp>
    </p:spTree>
    <p:extLst>
      <p:ext uri="{BB962C8B-B14F-4D97-AF65-F5344CB8AC3E}">
        <p14:creationId xmlns:p14="http://schemas.microsoft.com/office/powerpoint/2010/main" val="1558907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feld 26"/>
          <p:cNvSpPr txBox="1"/>
          <p:nvPr/>
        </p:nvSpPr>
        <p:spPr>
          <a:xfrm>
            <a:off x="8595" y="2207334"/>
            <a:ext cx="1059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BOS-Funk</a:t>
            </a:r>
          </a:p>
        </p:txBody>
      </p:sp>
      <p:cxnSp>
        <p:nvCxnSpPr>
          <p:cNvPr id="28" name="Gerader Verbinder 27"/>
          <p:cNvCxnSpPr/>
          <p:nvPr/>
        </p:nvCxnSpPr>
        <p:spPr>
          <a:xfrm flipH="1">
            <a:off x="1" y="2192332"/>
            <a:ext cx="37798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157466"/>
              </p:ext>
            </p:extLst>
          </p:nvPr>
        </p:nvGraphicFramePr>
        <p:xfrm>
          <a:off x="2474278" y="2561127"/>
          <a:ext cx="1185199" cy="2601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129">
                  <a:extLst>
                    <a:ext uri="{9D8B030D-6E8A-4147-A177-3AD203B41FA5}">
                      <a16:colId xmlns:a16="http://schemas.microsoft.com/office/drawing/2014/main" val="3300538056"/>
                    </a:ext>
                  </a:extLst>
                </a:gridCol>
                <a:gridCol w="892070">
                  <a:extLst>
                    <a:ext uri="{9D8B030D-6E8A-4147-A177-3AD203B41FA5}">
                      <a16:colId xmlns:a16="http://schemas.microsoft.com/office/drawing/2014/main" val="563133531"/>
                    </a:ext>
                  </a:extLst>
                </a:gridCol>
              </a:tblGrid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Bedeutung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52701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Einsatzbereit über Funk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78484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Einsatzbereit</a:t>
                      </a:r>
                      <a:r>
                        <a:rPr lang="de-DE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auf Wache</a:t>
                      </a:r>
                      <a:endParaRPr lang="de-DE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801748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Einsatz</a:t>
                      </a:r>
                      <a:r>
                        <a:rPr lang="de-DE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über-</a:t>
                      </a:r>
                      <a:r>
                        <a:rPr lang="de-DE" sz="8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nommen</a:t>
                      </a:r>
                      <a:r>
                        <a:rPr lang="de-DE" sz="8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Anfahrt zum Einsatzort</a:t>
                      </a:r>
                      <a:endParaRPr lang="de-DE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071868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Ankunft am Einsatzort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83949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Sprechwunsch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501060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Nicht</a:t>
                      </a:r>
                      <a:r>
                        <a:rPr lang="de-DE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einsatzbereit</a:t>
                      </a:r>
                      <a:endParaRPr lang="de-DE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155974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 aufgenommen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118809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 Transportziel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53637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Dringender Sprechwunsch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514858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Notruf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889433"/>
                  </a:ext>
                </a:extLst>
              </a:tr>
            </a:tbl>
          </a:graphicData>
        </a:graphic>
      </p:graphicFrame>
      <p:sp>
        <p:nvSpPr>
          <p:cNvPr id="31" name="Rechteck 30"/>
          <p:cNvSpPr/>
          <p:nvPr/>
        </p:nvSpPr>
        <p:spPr>
          <a:xfrm>
            <a:off x="127075" y="2678765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spc="-20" dirty="0">
                <a:latin typeface="Arial" panose="020B0604020202020204" pitchFamily="34" charset="0"/>
                <a:cs typeface="Arial" panose="020B0604020202020204" pitchFamily="34" charset="0"/>
              </a:rPr>
              <a:t>Funkrufname des Empfängers</a:t>
            </a:r>
          </a:p>
        </p:txBody>
      </p:sp>
      <p:sp>
        <p:nvSpPr>
          <p:cNvPr id="32" name="Rechteck 31"/>
          <p:cNvSpPr/>
          <p:nvPr/>
        </p:nvSpPr>
        <p:spPr>
          <a:xfrm>
            <a:off x="893831" y="2678765"/>
            <a:ext cx="201051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von</a:t>
            </a:r>
          </a:p>
        </p:txBody>
      </p:sp>
      <p:sp>
        <p:nvSpPr>
          <p:cNvPr id="33" name="Rechteck 32"/>
          <p:cNvSpPr/>
          <p:nvPr/>
        </p:nvSpPr>
        <p:spPr>
          <a:xfrm>
            <a:off x="1192513" y="2678765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 smtClean="0">
                <a:latin typeface="Arial" panose="020B0604020202020204" pitchFamily="34" charset="0"/>
                <a:cs typeface="Arial" panose="020B0604020202020204" pitchFamily="34" charset="0"/>
              </a:rPr>
              <a:t>[Eigener Funkrufname]</a:t>
            </a:r>
            <a:endParaRPr lang="de-DE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959141" y="2678765"/>
            <a:ext cx="42877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kommen</a:t>
            </a:r>
          </a:p>
        </p:txBody>
      </p:sp>
      <p:cxnSp>
        <p:nvCxnSpPr>
          <p:cNvPr id="35" name="Gerade Verbindung mit Pfeil 34"/>
          <p:cNvCxnSpPr>
            <a:stCxn id="31" idx="3"/>
            <a:endCxn id="32" idx="1"/>
          </p:cNvCxnSpPr>
          <p:nvPr/>
        </p:nvCxnSpPr>
        <p:spPr>
          <a:xfrm>
            <a:off x="790184" y="2815290"/>
            <a:ext cx="103647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>
            <a:stCxn id="32" idx="3"/>
            <a:endCxn id="33" idx="1"/>
          </p:cNvCxnSpPr>
          <p:nvPr/>
        </p:nvCxnSpPr>
        <p:spPr>
          <a:xfrm>
            <a:off x="1094881" y="2815290"/>
            <a:ext cx="97632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>
            <a:stCxn id="33" idx="3"/>
            <a:endCxn id="34" idx="1"/>
          </p:cNvCxnSpPr>
          <p:nvPr/>
        </p:nvCxnSpPr>
        <p:spPr>
          <a:xfrm>
            <a:off x="1855621" y="2815290"/>
            <a:ext cx="103520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127076" y="3162874"/>
            <a:ext cx="291947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39" name="Rechteck 38"/>
          <p:cNvSpPr/>
          <p:nvPr/>
        </p:nvSpPr>
        <p:spPr>
          <a:xfrm>
            <a:off x="520503" y="3162874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 smtClean="0">
                <a:latin typeface="Arial" panose="020B0604020202020204" pitchFamily="34" charset="0"/>
                <a:cs typeface="Arial" panose="020B0604020202020204" pitchFamily="34" charset="0"/>
              </a:rPr>
              <a:t>[Eigener Funkrufname]</a:t>
            </a:r>
            <a:endParaRPr lang="de-DE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287131" y="3162874"/>
            <a:ext cx="42877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kommen</a:t>
            </a:r>
          </a:p>
        </p:txBody>
      </p:sp>
      <p:cxnSp>
        <p:nvCxnSpPr>
          <p:cNvPr id="41" name="Gerade Verbindung mit Pfeil 40"/>
          <p:cNvCxnSpPr>
            <a:stCxn id="38" idx="3"/>
            <a:endCxn id="39" idx="1"/>
          </p:cNvCxnSpPr>
          <p:nvPr/>
        </p:nvCxnSpPr>
        <p:spPr>
          <a:xfrm>
            <a:off x="419023" y="3299399"/>
            <a:ext cx="101481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>
            <a:stCxn id="39" idx="3"/>
            <a:endCxn id="40" idx="1"/>
          </p:cNvCxnSpPr>
          <p:nvPr/>
        </p:nvCxnSpPr>
        <p:spPr>
          <a:xfrm>
            <a:off x="1183611" y="3299399"/>
            <a:ext cx="103520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hteck 42"/>
          <p:cNvSpPr/>
          <p:nvPr/>
        </p:nvSpPr>
        <p:spPr>
          <a:xfrm>
            <a:off x="130899" y="3660912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Frage:</a:t>
            </a:r>
          </a:p>
        </p:txBody>
      </p:sp>
      <p:sp>
        <p:nvSpPr>
          <p:cNvPr id="44" name="Rechteck 43"/>
          <p:cNvSpPr/>
          <p:nvPr/>
        </p:nvSpPr>
        <p:spPr>
          <a:xfrm>
            <a:off x="1106206" y="3878564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 smtClean="0">
                <a:latin typeface="Arial" panose="020B0604020202020204" pitchFamily="34" charset="0"/>
                <a:cs typeface="Arial" panose="020B0604020202020204" pitchFamily="34" charset="0"/>
              </a:rPr>
              <a:t>[Inhalt </a:t>
            </a:r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50" dirty="0" smtClean="0">
                <a:latin typeface="Arial" panose="020B0604020202020204" pitchFamily="34" charset="0"/>
                <a:cs typeface="Arial" panose="020B0604020202020204" pitchFamily="34" charset="0"/>
              </a:rPr>
              <a:t>ergänzen]</a:t>
            </a:r>
            <a:endParaRPr lang="de-DE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872834" y="3878564"/>
            <a:ext cx="42877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kommen</a:t>
            </a:r>
          </a:p>
        </p:txBody>
      </p:sp>
      <p:cxnSp>
        <p:nvCxnSpPr>
          <p:cNvPr id="46" name="Gerade Verbindung mit Pfeil 45"/>
          <p:cNvCxnSpPr>
            <a:stCxn id="44" idx="3"/>
            <a:endCxn id="45" idx="1"/>
          </p:cNvCxnSpPr>
          <p:nvPr/>
        </p:nvCxnSpPr>
        <p:spPr>
          <a:xfrm>
            <a:off x="1769314" y="4015089"/>
            <a:ext cx="103520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hteck 46"/>
          <p:cNvSpPr/>
          <p:nvPr/>
        </p:nvSpPr>
        <p:spPr>
          <a:xfrm>
            <a:off x="129605" y="3782472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Buchstabieren Sie:</a:t>
            </a:r>
          </a:p>
        </p:txBody>
      </p:sp>
      <p:sp>
        <p:nvSpPr>
          <p:cNvPr id="48" name="Rechteck 47"/>
          <p:cNvSpPr/>
          <p:nvPr/>
        </p:nvSpPr>
        <p:spPr>
          <a:xfrm>
            <a:off x="129919" y="3902507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Wiederholen Sie:</a:t>
            </a:r>
          </a:p>
        </p:txBody>
      </p:sp>
      <p:sp>
        <p:nvSpPr>
          <p:cNvPr id="49" name="Rechteck 48"/>
          <p:cNvSpPr/>
          <p:nvPr/>
        </p:nvSpPr>
        <p:spPr>
          <a:xfrm>
            <a:off x="128625" y="4024067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Information:</a:t>
            </a:r>
          </a:p>
        </p:txBody>
      </p:sp>
      <p:sp>
        <p:nvSpPr>
          <p:cNvPr id="50" name="Rechteck 49"/>
          <p:cNvSpPr/>
          <p:nvPr/>
        </p:nvSpPr>
        <p:spPr>
          <a:xfrm>
            <a:off x="128625" y="4147303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</p:txBody>
      </p:sp>
      <p:cxnSp>
        <p:nvCxnSpPr>
          <p:cNvPr id="51" name="Gewinkelter Verbinder 50"/>
          <p:cNvCxnSpPr>
            <a:stCxn id="50" idx="3"/>
            <a:endCxn id="44" idx="1"/>
          </p:cNvCxnSpPr>
          <p:nvPr/>
        </p:nvCxnSpPr>
        <p:spPr>
          <a:xfrm flipV="1">
            <a:off x="961172" y="4015090"/>
            <a:ext cx="145035" cy="181975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winkelter Verbinder 51"/>
          <p:cNvCxnSpPr>
            <a:stCxn id="43" idx="3"/>
            <a:endCxn id="44" idx="1"/>
          </p:cNvCxnSpPr>
          <p:nvPr/>
        </p:nvCxnSpPr>
        <p:spPr>
          <a:xfrm>
            <a:off x="963446" y="3710673"/>
            <a:ext cx="142761" cy="3044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winkelter Verbinder 52"/>
          <p:cNvCxnSpPr>
            <a:stCxn id="47" idx="3"/>
            <a:endCxn id="44" idx="1"/>
          </p:cNvCxnSpPr>
          <p:nvPr/>
        </p:nvCxnSpPr>
        <p:spPr>
          <a:xfrm>
            <a:off x="962152" y="3832233"/>
            <a:ext cx="144055" cy="182856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winkelter Verbinder 53"/>
          <p:cNvCxnSpPr>
            <a:stCxn id="48" idx="3"/>
            <a:endCxn id="44" idx="1"/>
          </p:cNvCxnSpPr>
          <p:nvPr/>
        </p:nvCxnSpPr>
        <p:spPr>
          <a:xfrm>
            <a:off x="962466" y="3952269"/>
            <a:ext cx="143741" cy="62821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winkelter Verbinder 54"/>
          <p:cNvCxnSpPr>
            <a:stCxn id="49" idx="3"/>
            <a:endCxn id="44" idx="1"/>
          </p:cNvCxnSpPr>
          <p:nvPr/>
        </p:nvCxnSpPr>
        <p:spPr>
          <a:xfrm flipV="1">
            <a:off x="961172" y="4015090"/>
            <a:ext cx="145035" cy="58739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eck 55"/>
          <p:cNvSpPr/>
          <p:nvPr/>
        </p:nvSpPr>
        <p:spPr>
          <a:xfrm>
            <a:off x="128625" y="4266659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57" name="Gewinkelter Verbinder 56"/>
          <p:cNvCxnSpPr>
            <a:stCxn id="56" idx="3"/>
            <a:endCxn id="44" idx="1"/>
          </p:cNvCxnSpPr>
          <p:nvPr/>
        </p:nvCxnSpPr>
        <p:spPr>
          <a:xfrm flipV="1">
            <a:off x="961172" y="4015090"/>
            <a:ext cx="145035" cy="301331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hteck 57"/>
          <p:cNvSpPr/>
          <p:nvPr/>
        </p:nvSpPr>
        <p:spPr>
          <a:xfrm>
            <a:off x="130343" y="4578318"/>
            <a:ext cx="984946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Verstanden, Ende!</a:t>
            </a:r>
          </a:p>
        </p:txBody>
      </p:sp>
      <p:sp>
        <p:nvSpPr>
          <p:cNvPr id="59" name="Textfeld 58"/>
          <p:cNvSpPr txBox="1"/>
          <p:nvPr/>
        </p:nvSpPr>
        <p:spPr>
          <a:xfrm>
            <a:off x="35635" y="2515111"/>
            <a:ext cx="16925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Aufnahme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feld 59"/>
          <p:cNvSpPr txBox="1"/>
          <p:nvPr/>
        </p:nvSpPr>
        <p:spPr>
          <a:xfrm>
            <a:off x="27113" y="3000868"/>
            <a:ext cx="19068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Entgegennahme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feld 60"/>
          <p:cNvSpPr txBox="1"/>
          <p:nvPr/>
        </p:nvSpPr>
        <p:spPr>
          <a:xfrm>
            <a:off x="31609" y="3496018"/>
            <a:ext cx="14260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Inhalt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feld 61"/>
          <p:cNvSpPr txBox="1"/>
          <p:nvPr/>
        </p:nvSpPr>
        <p:spPr>
          <a:xfrm>
            <a:off x="30402" y="4414226"/>
            <a:ext cx="19068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Beenden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fik 6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 b="31013"/>
          <a:stretch/>
        </p:blipFill>
        <p:spPr>
          <a:xfrm>
            <a:off x="17787" y="5071325"/>
            <a:ext cx="593920" cy="218770"/>
          </a:xfrm>
          <a:prstGeom prst="rect">
            <a:avLst/>
          </a:prstGeom>
        </p:spPr>
      </p:pic>
      <p:pic>
        <p:nvPicPr>
          <p:cNvPr id="66" name="Picture 114">
            <a:extLst>
              <a:ext uri="{FF2B5EF4-FFF2-40B4-BE49-F238E27FC236}">
                <a16:creationId xmlns:a16="http://schemas.microsoft.com/office/drawing/2014/main" id="{FC800700-0D02-4541-1DAE-817F7CA5E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541" y="50371"/>
            <a:ext cx="364115" cy="39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Textfeld 66">
            <a:extLst>
              <a:ext uri="{FF2B5EF4-FFF2-40B4-BE49-F238E27FC236}">
                <a16:creationId xmlns:a16="http://schemas.microsoft.com/office/drawing/2014/main" id="{0B9CD306-F03B-5F38-8E2D-BEEC9F406910}"/>
              </a:ext>
            </a:extLst>
          </p:cNvPr>
          <p:cNvSpPr txBox="1"/>
          <p:nvPr/>
        </p:nvSpPr>
        <p:spPr>
          <a:xfrm>
            <a:off x="3223883" y="387905"/>
            <a:ext cx="6174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Bayern</a:t>
            </a:r>
          </a:p>
        </p:txBody>
      </p:sp>
      <p:sp>
        <p:nvSpPr>
          <p:cNvPr id="64" name="Textfeld 63"/>
          <p:cNvSpPr txBox="1"/>
          <p:nvPr/>
        </p:nvSpPr>
        <p:spPr>
          <a:xfrm>
            <a:off x="0" y="-2760"/>
            <a:ext cx="30652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Besonderheiten bei Lebens-</a:t>
            </a:r>
            <a:b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bedrohlichen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Einsatzlagen (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LbEL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27673" y="467075"/>
            <a:ext cx="3684072" cy="1715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096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Genaue Infos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zu Anfahrtswegen,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Aufstellungsbereichen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Absperrungen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einholen </a:t>
            </a:r>
          </a:p>
          <a:p>
            <a:pPr marL="90488" indent="-8096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Ringbereitstellung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statt Bereitstellungsraum (max. 3. Einsatzfahrzeuge pro Abrufplatz, abfahrbereit für Flucht, Schlüssel stecken lassen, nicht aussteigen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Gefahr eines „Second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Hit“!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90488" indent="-8096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Abstand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von Gefahrenzone ist das A und O!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Erkennen von Attentätern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unter Betroffenen: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endParaRPr lang="de-DE" sz="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>
              <a:tabLst>
                <a:tab pos="311150" algn="l"/>
                <a:tab pos="357188" algn="l"/>
              </a:tabLst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	– Allein und nervös, lächelnd, singend?</a:t>
            </a:r>
          </a:p>
          <a:p>
            <a:pPr marL="9525">
              <a:tabLst>
                <a:tab pos="311150" algn="l"/>
                <a:tab pos="357188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	– Lockere Kleidung?</a:t>
            </a:r>
          </a:p>
          <a:p>
            <a:pPr marL="9525">
              <a:tabLst>
                <a:tab pos="311150" algn="l"/>
                <a:tab pos="357188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	– Sichtbare Elektronik?</a:t>
            </a:r>
          </a:p>
          <a:p>
            <a:pPr marL="9525">
              <a:tabLst>
                <a:tab pos="311150" algn="l"/>
                <a:tab pos="357188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	– Rumpf steif wirkend? </a:t>
            </a:r>
          </a:p>
          <a:p>
            <a:pPr marL="9525">
              <a:tabLst>
                <a:tab pos="311150" algn="l"/>
                <a:tab pos="357188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T	– „Trigger“: Hände fest geschlossen?</a:t>
            </a:r>
          </a:p>
        </p:txBody>
      </p:sp>
    </p:spTree>
    <p:extLst>
      <p:ext uri="{BB962C8B-B14F-4D97-AF65-F5344CB8AC3E}">
        <p14:creationId xmlns:p14="http://schemas.microsoft.com/office/powerpoint/2010/main" val="558352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574</Words>
  <Application>Microsoft Office PowerPoint</Application>
  <PresentationFormat>Benutzerdefiniert</PresentationFormat>
  <Paragraphs>197</Paragraphs>
  <Slides>4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0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Robert Steinhauser</dc:creator>
  <cp:lastModifiedBy>Robert Steinhauser</cp:lastModifiedBy>
  <cp:revision>12</cp:revision>
  <dcterms:created xsi:type="dcterms:W3CDTF">2024-02-24T14:15:09Z</dcterms:created>
  <dcterms:modified xsi:type="dcterms:W3CDTF">2024-02-24T19:39:49Z</dcterms:modified>
</cp:coreProperties>
</file>